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9" r:id="rId4"/>
    <p:sldId id="264" r:id="rId5"/>
    <p:sldId id="269" r:id="rId6"/>
    <p:sldId id="280" r:id="rId7"/>
    <p:sldId id="282" r:id="rId8"/>
    <p:sldId id="281" r:id="rId9"/>
    <p:sldId id="277" r:id="rId10"/>
    <p:sldId id="263" r:id="rId11"/>
    <p:sldId id="272" r:id="rId12"/>
    <p:sldId id="283" r:id="rId13"/>
    <p:sldId id="284" r:id="rId14"/>
    <p:sldId id="276" r:id="rId15"/>
    <p:sldId id="267" r:id="rId16"/>
    <p:sldId id="28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BF0FF-2FE9-4066-E794-95BF1C6161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617304-00C1-AB37-8725-A07B330562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A12854-9CCF-558C-AB94-780C7445F521}"/>
              </a:ext>
            </a:extLst>
          </p:cNvPr>
          <p:cNvSpPr>
            <a:spLocks noGrp="1"/>
          </p:cNvSpPr>
          <p:nvPr>
            <p:ph type="dt" sz="half" idx="10"/>
          </p:nvPr>
        </p:nvSpPr>
        <p:spPr/>
        <p:txBody>
          <a:bodyPr/>
          <a:lstStyle/>
          <a:p>
            <a:fld id="{32612B58-6534-4A6F-9924-8F8153AB6275}" type="datetimeFigureOut">
              <a:rPr lang="en-US" smtClean="0"/>
              <a:t>11/2/2022</a:t>
            </a:fld>
            <a:endParaRPr lang="en-US"/>
          </a:p>
        </p:txBody>
      </p:sp>
      <p:sp>
        <p:nvSpPr>
          <p:cNvPr id="5" name="Footer Placeholder 4">
            <a:extLst>
              <a:ext uri="{FF2B5EF4-FFF2-40B4-BE49-F238E27FC236}">
                <a16:creationId xmlns:a16="http://schemas.microsoft.com/office/drawing/2014/main" id="{EB79F123-9501-194D-D795-B6CD1ABE76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2209D6-FE13-909B-69E2-510EADD5D96C}"/>
              </a:ext>
            </a:extLst>
          </p:cNvPr>
          <p:cNvSpPr>
            <a:spLocks noGrp="1"/>
          </p:cNvSpPr>
          <p:nvPr>
            <p:ph type="sldNum" sz="quarter" idx="12"/>
          </p:nvPr>
        </p:nvSpPr>
        <p:spPr/>
        <p:txBody>
          <a:bodyPr/>
          <a:lstStyle/>
          <a:p>
            <a:fld id="{117E5CC1-9474-4286-8094-DA94216F9E41}" type="slidenum">
              <a:rPr lang="en-US" smtClean="0"/>
              <a:t>‹#›</a:t>
            </a:fld>
            <a:endParaRPr lang="en-US"/>
          </a:p>
        </p:txBody>
      </p:sp>
    </p:spTree>
    <p:extLst>
      <p:ext uri="{BB962C8B-B14F-4D97-AF65-F5344CB8AC3E}">
        <p14:creationId xmlns:p14="http://schemas.microsoft.com/office/powerpoint/2010/main" val="4075286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DC38E-94CA-F54C-9DDC-535335154F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374BEE-072A-4A3E-CC20-89271DA8BB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B4B310-883B-38C7-A287-568E5135B7AE}"/>
              </a:ext>
            </a:extLst>
          </p:cNvPr>
          <p:cNvSpPr>
            <a:spLocks noGrp="1"/>
          </p:cNvSpPr>
          <p:nvPr>
            <p:ph type="dt" sz="half" idx="10"/>
          </p:nvPr>
        </p:nvSpPr>
        <p:spPr/>
        <p:txBody>
          <a:bodyPr/>
          <a:lstStyle/>
          <a:p>
            <a:fld id="{32612B58-6534-4A6F-9924-8F8153AB6275}" type="datetimeFigureOut">
              <a:rPr lang="en-US" smtClean="0"/>
              <a:t>11/2/2022</a:t>
            </a:fld>
            <a:endParaRPr lang="en-US"/>
          </a:p>
        </p:txBody>
      </p:sp>
      <p:sp>
        <p:nvSpPr>
          <p:cNvPr id="5" name="Footer Placeholder 4">
            <a:extLst>
              <a:ext uri="{FF2B5EF4-FFF2-40B4-BE49-F238E27FC236}">
                <a16:creationId xmlns:a16="http://schemas.microsoft.com/office/drawing/2014/main" id="{28370E69-8678-05AE-EF96-29A6FD4E34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B826E9-0696-289F-F28C-4FD2DF87A452}"/>
              </a:ext>
            </a:extLst>
          </p:cNvPr>
          <p:cNvSpPr>
            <a:spLocks noGrp="1"/>
          </p:cNvSpPr>
          <p:nvPr>
            <p:ph type="sldNum" sz="quarter" idx="12"/>
          </p:nvPr>
        </p:nvSpPr>
        <p:spPr/>
        <p:txBody>
          <a:bodyPr/>
          <a:lstStyle/>
          <a:p>
            <a:fld id="{117E5CC1-9474-4286-8094-DA94216F9E41}" type="slidenum">
              <a:rPr lang="en-US" smtClean="0"/>
              <a:t>‹#›</a:t>
            </a:fld>
            <a:endParaRPr lang="en-US"/>
          </a:p>
        </p:txBody>
      </p:sp>
    </p:spTree>
    <p:extLst>
      <p:ext uri="{BB962C8B-B14F-4D97-AF65-F5344CB8AC3E}">
        <p14:creationId xmlns:p14="http://schemas.microsoft.com/office/powerpoint/2010/main" val="2140710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9F73BD-F63B-20DD-62CB-A2AE449EE8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8E6494-3018-CEE4-8753-107C628A60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670481-2FCC-3BD9-4291-B680A8B74365}"/>
              </a:ext>
            </a:extLst>
          </p:cNvPr>
          <p:cNvSpPr>
            <a:spLocks noGrp="1"/>
          </p:cNvSpPr>
          <p:nvPr>
            <p:ph type="dt" sz="half" idx="10"/>
          </p:nvPr>
        </p:nvSpPr>
        <p:spPr/>
        <p:txBody>
          <a:bodyPr/>
          <a:lstStyle/>
          <a:p>
            <a:fld id="{32612B58-6534-4A6F-9924-8F8153AB6275}" type="datetimeFigureOut">
              <a:rPr lang="en-US" smtClean="0"/>
              <a:t>11/2/2022</a:t>
            </a:fld>
            <a:endParaRPr lang="en-US"/>
          </a:p>
        </p:txBody>
      </p:sp>
      <p:sp>
        <p:nvSpPr>
          <p:cNvPr id="5" name="Footer Placeholder 4">
            <a:extLst>
              <a:ext uri="{FF2B5EF4-FFF2-40B4-BE49-F238E27FC236}">
                <a16:creationId xmlns:a16="http://schemas.microsoft.com/office/drawing/2014/main" id="{463E3BBB-E7A7-1B9E-325E-FB111274B5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B1F892-0DEA-FF0A-551B-77AD1D7D39F5}"/>
              </a:ext>
            </a:extLst>
          </p:cNvPr>
          <p:cNvSpPr>
            <a:spLocks noGrp="1"/>
          </p:cNvSpPr>
          <p:nvPr>
            <p:ph type="sldNum" sz="quarter" idx="12"/>
          </p:nvPr>
        </p:nvSpPr>
        <p:spPr/>
        <p:txBody>
          <a:bodyPr/>
          <a:lstStyle/>
          <a:p>
            <a:fld id="{117E5CC1-9474-4286-8094-DA94216F9E41}" type="slidenum">
              <a:rPr lang="en-US" smtClean="0"/>
              <a:t>‹#›</a:t>
            </a:fld>
            <a:endParaRPr lang="en-US"/>
          </a:p>
        </p:txBody>
      </p:sp>
    </p:spTree>
    <p:extLst>
      <p:ext uri="{BB962C8B-B14F-4D97-AF65-F5344CB8AC3E}">
        <p14:creationId xmlns:p14="http://schemas.microsoft.com/office/powerpoint/2010/main" val="429255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31C14-6097-FF5C-A978-CF6D31C7C7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90A0CC-8DA8-C0FB-D42C-F8D6370D75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9D26B5-C4F2-79DC-B95C-9C659FB9F4B0}"/>
              </a:ext>
            </a:extLst>
          </p:cNvPr>
          <p:cNvSpPr>
            <a:spLocks noGrp="1"/>
          </p:cNvSpPr>
          <p:nvPr>
            <p:ph type="dt" sz="half" idx="10"/>
          </p:nvPr>
        </p:nvSpPr>
        <p:spPr/>
        <p:txBody>
          <a:bodyPr/>
          <a:lstStyle/>
          <a:p>
            <a:fld id="{32612B58-6534-4A6F-9924-8F8153AB6275}" type="datetimeFigureOut">
              <a:rPr lang="en-US" smtClean="0"/>
              <a:t>11/2/2022</a:t>
            </a:fld>
            <a:endParaRPr lang="en-US"/>
          </a:p>
        </p:txBody>
      </p:sp>
      <p:sp>
        <p:nvSpPr>
          <p:cNvPr id="5" name="Footer Placeholder 4">
            <a:extLst>
              <a:ext uri="{FF2B5EF4-FFF2-40B4-BE49-F238E27FC236}">
                <a16:creationId xmlns:a16="http://schemas.microsoft.com/office/drawing/2014/main" id="{8FFCBD27-3E6F-6967-D94B-01A59F0FA3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CA1B2E-0D09-B98E-9123-95B8F3DAA6D1}"/>
              </a:ext>
            </a:extLst>
          </p:cNvPr>
          <p:cNvSpPr>
            <a:spLocks noGrp="1"/>
          </p:cNvSpPr>
          <p:nvPr>
            <p:ph type="sldNum" sz="quarter" idx="12"/>
          </p:nvPr>
        </p:nvSpPr>
        <p:spPr/>
        <p:txBody>
          <a:bodyPr/>
          <a:lstStyle/>
          <a:p>
            <a:fld id="{117E5CC1-9474-4286-8094-DA94216F9E41}" type="slidenum">
              <a:rPr lang="en-US" smtClean="0"/>
              <a:t>‹#›</a:t>
            </a:fld>
            <a:endParaRPr lang="en-US"/>
          </a:p>
        </p:txBody>
      </p:sp>
    </p:spTree>
    <p:extLst>
      <p:ext uri="{BB962C8B-B14F-4D97-AF65-F5344CB8AC3E}">
        <p14:creationId xmlns:p14="http://schemas.microsoft.com/office/powerpoint/2010/main" val="1978376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145D6-4539-1B20-5F0D-EF6DD87429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68D9B5-FA0F-EBBB-2510-B76B5CA2E7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32AD99-5053-8280-B6B1-A77B05AD62E2}"/>
              </a:ext>
            </a:extLst>
          </p:cNvPr>
          <p:cNvSpPr>
            <a:spLocks noGrp="1"/>
          </p:cNvSpPr>
          <p:nvPr>
            <p:ph type="dt" sz="half" idx="10"/>
          </p:nvPr>
        </p:nvSpPr>
        <p:spPr/>
        <p:txBody>
          <a:bodyPr/>
          <a:lstStyle/>
          <a:p>
            <a:fld id="{32612B58-6534-4A6F-9924-8F8153AB6275}" type="datetimeFigureOut">
              <a:rPr lang="en-US" smtClean="0"/>
              <a:t>11/2/2022</a:t>
            </a:fld>
            <a:endParaRPr lang="en-US"/>
          </a:p>
        </p:txBody>
      </p:sp>
      <p:sp>
        <p:nvSpPr>
          <p:cNvPr id="5" name="Footer Placeholder 4">
            <a:extLst>
              <a:ext uri="{FF2B5EF4-FFF2-40B4-BE49-F238E27FC236}">
                <a16:creationId xmlns:a16="http://schemas.microsoft.com/office/drawing/2014/main" id="{1FFBEC90-2BAB-05E4-3558-1379494D89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B2E11F-24F8-51E2-0363-6D6BB0B23F7B}"/>
              </a:ext>
            </a:extLst>
          </p:cNvPr>
          <p:cNvSpPr>
            <a:spLocks noGrp="1"/>
          </p:cNvSpPr>
          <p:nvPr>
            <p:ph type="sldNum" sz="quarter" idx="12"/>
          </p:nvPr>
        </p:nvSpPr>
        <p:spPr/>
        <p:txBody>
          <a:bodyPr/>
          <a:lstStyle/>
          <a:p>
            <a:fld id="{117E5CC1-9474-4286-8094-DA94216F9E41}" type="slidenum">
              <a:rPr lang="en-US" smtClean="0"/>
              <a:t>‹#›</a:t>
            </a:fld>
            <a:endParaRPr lang="en-US"/>
          </a:p>
        </p:txBody>
      </p:sp>
    </p:spTree>
    <p:extLst>
      <p:ext uri="{BB962C8B-B14F-4D97-AF65-F5344CB8AC3E}">
        <p14:creationId xmlns:p14="http://schemas.microsoft.com/office/powerpoint/2010/main" val="892260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C70FD-FC98-0E1A-513A-0BC129847A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7190B6-0871-0586-39EF-228082531A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D95AC2-CDE0-90E3-6F0C-FD8AFBA1A5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B5E917-7272-F1DA-4744-48EAB13CB519}"/>
              </a:ext>
            </a:extLst>
          </p:cNvPr>
          <p:cNvSpPr>
            <a:spLocks noGrp="1"/>
          </p:cNvSpPr>
          <p:nvPr>
            <p:ph type="dt" sz="half" idx="10"/>
          </p:nvPr>
        </p:nvSpPr>
        <p:spPr/>
        <p:txBody>
          <a:bodyPr/>
          <a:lstStyle/>
          <a:p>
            <a:fld id="{32612B58-6534-4A6F-9924-8F8153AB6275}" type="datetimeFigureOut">
              <a:rPr lang="en-US" smtClean="0"/>
              <a:t>11/2/2022</a:t>
            </a:fld>
            <a:endParaRPr lang="en-US"/>
          </a:p>
        </p:txBody>
      </p:sp>
      <p:sp>
        <p:nvSpPr>
          <p:cNvPr id="6" name="Footer Placeholder 5">
            <a:extLst>
              <a:ext uri="{FF2B5EF4-FFF2-40B4-BE49-F238E27FC236}">
                <a16:creationId xmlns:a16="http://schemas.microsoft.com/office/drawing/2014/main" id="{644A95FB-7D7F-64B4-FD64-6366B0FD4F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3D4A8B-0ACA-2066-AD7D-06D3514EEF62}"/>
              </a:ext>
            </a:extLst>
          </p:cNvPr>
          <p:cNvSpPr>
            <a:spLocks noGrp="1"/>
          </p:cNvSpPr>
          <p:nvPr>
            <p:ph type="sldNum" sz="quarter" idx="12"/>
          </p:nvPr>
        </p:nvSpPr>
        <p:spPr/>
        <p:txBody>
          <a:bodyPr/>
          <a:lstStyle/>
          <a:p>
            <a:fld id="{117E5CC1-9474-4286-8094-DA94216F9E41}" type="slidenum">
              <a:rPr lang="en-US" smtClean="0"/>
              <a:t>‹#›</a:t>
            </a:fld>
            <a:endParaRPr lang="en-US"/>
          </a:p>
        </p:txBody>
      </p:sp>
    </p:spTree>
    <p:extLst>
      <p:ext uri="{BB962C8B-B14F-4D97-AF65-F5344CB8AC3E}">
        <p14:creationId xmlns:p14="http://schemas.microsoft.com/office/powerpoint/2010/main" val="1768085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FDB36-5627-8CC0-BE59-AB45DB4671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DE86C7-89CF-857E-103B-7D589AAA4F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6F0FBF-E2D1-E821-1A3C-A9AF905283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0430F8-5C4F-5A91-280C-2B4E79FB7D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4434F1-0004-F9E0-5E8B-C8B865707F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EF9CAA-287C-0BE8-94F8-50CA3A99A481}"/>
              </a:ext>
            </a:extLst>
          </p:cNvPr>
          <p:cNvSpPr>
            <a:spLocks noGrp="1"/>
          </p:cNvSpPr>
          <p:nvPr>
            <p:ph type="dt" sz="half" idx="10"/>
          </p:nvPr>
        </p:nvSpPr>
        <p:spPr/>
        <p:txBody>
          <a:bodyPr/>
          <a:lstStyle/>
          <a:p>
            <a:fld id="{32612B58-6534-4A6F-9924-8F8153AB6275}" type="datetimeFigureOut">
              <a:rPr lang="en-US" smtClean="0"/>
              <a:t>11/2/2022</a:t>
            </a:fld>
            <a:endParaRPr lang="en-US"/>
          </a:p>
        </p:txBody>
      </p:sp>
      <p:sp>
        <p:nvSpPr>
          <p:cNvPr id="8" name="Footer Placeholder 7">
            <a:extLst>
              <a:ext uri="{FF2B5EF4-FFF2-40B4-BE49-F238E27FC236}">
                <a16:creationId xmlns:a16="http://schemas.microsoft.com/office/drawing/2014/main" id="{E7206069-252A-B2E2-6221-1E7AB07F7C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6AEEDE-6571-B6DB-CC1E-EEC10A2EE8E6}"/>
              </a:ext>
            </a:extLst>
          </p:cNvPr>
          <p:cNvSpPr>
            <a:spLocks noGrp="1"/>
          </p:cNvSpPr>
          <p:nvPr>
            <p:ph type="sldNum" sz="quarter" idx="12"/>
          </p:nvPr>
        </p:nvSpPr>
        <p:spPr/>
        <p:txBody>
          <a:bodyPr/>
          <a:lstStyle/>
          <a:p>
            <a:fld id="{117E5CC1-9474-4286-8094-DA94216F9E41}" type="slidenum">
              <a:rPr lang="en-US" smtClean="0"/>
              <a:t>‹#›</a:t>
            </a:fld>
            <a:endParaRPr lang="en-US"/>
          </a:p>
        </p:txBody>
      </p:sp>
    </p:spTree>
    <p:extLst>
      <p:ext uri="{BB962C8B-B14F-4D97-AF65-F5344CB8AC3E}">
        <p14:creationId xmlns:p14="http://schemas.microsoft.com/office/powerpoint/2010/main" val="577057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86AB3-DF6F-9210-B9B7-045F5B393B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2A7373-6C36-E7AB-2830-AD8340C6A9BA}"/>
              </a:ext>
            </a:extLst>
          </p:cNvPr>
          <p:cNvSpPr>
            <a:spLocks noGrp="1"/>
          </p:cNvSpPr>
          <p:nvPr>
            <p:ph type="dt" sz="half" idx="10"/>
          </p:nvPr>
        </p:nvSpPr>
        <p:spPr/>
        <p:txBody>
          <a:bodyPr/>
          <a:lstStyle/>
          <a:p>
            <a:fld id="{32612B58-6534-4A6F-9924-8F8153AB6275}" type="datetimeFigureOut">
              <a:rPr lang="en-US" smtClean="0"/>
              <a:t>11/2/2022</a:t>
            </a:fld>
            <a:endParaRPr lang="en-US"/>
          </a:p>
        </p:txBody>
      </p:sp>
      <p:sp>
        <p:nvSpPr>
          <p:cNvPr id="4" name="Footer Placeholder 3">
            <a:extLst>
              <a:ext uri="{FF2B5EF4-FFF2-40B4-BE49-F238E27FC236}">
                <a16:creationId xmlns:a16="http://schemas.microsoft.com/office/drawing/2014/main" id="{0EEBF915-8BCF-EA4C-AE29-30B65A8686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058B0C-8FC1-1058-C1E6-4787054685DD}"/>
              </a:ext>
            </a:extLst>
          </p:cNvPr>
          <p:cNvSpPr>
            <a:spLocks noGrp="1"/>
          </p:cNvSpPr>
          <p:nvPr>
            <p:ph type="sldNum" sz="quarter" idx="12"/>
          </p:nvPr>
        </p:nvSpPr>
        <p:spPr/>
        <p:txBody>
          <a:bodyPr/>
          <a:lstStyle/>
          <a:p>
            <a:fld id="{117E5CC1-9474-4286-8094-DA94216F9E41}" type="slidenum">
              <a:rPr lang="en-US" smtClean="0"/>
              <a:t>‹#›</a:t>
            </a:fld>
            <a:endParaRPr lang="en-US"/>
          </a:p>
        </p:txBody>
      </p:sp>
    </p:spTree>
    <p:extLst>
      <p:ext uri="{BB962C8B-B14F-4D97-AF65-F5344CB8AC3E}">
        <p14:creationId xmlns:p14="http://schemas.microsoft.com/office/powerpoint/2010/main" val="1751728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9B3679-5078-BDC9-0131-72DDFB462FA7}"/>
              </a:ext>
            </a:extLst>
          </p:cNvPr>
          <p:cNvSpPr>
            <a:spLocks noGrp="1"/>
          </p:cNvSpPr>
          <p:nvPr>
            <p:ph type="dt" sz="half" idx="10"/>
          </p:nvPr>
        </p:nvSpPr>
        <p:spPr/>
        <p:txBody>
          <a:bodyPr/>
          <a:lstStyle/>
          <a:p>
            <a:fld id="{32612B58-6534-4A6F-9924-8F8153AB6275}" type="datetimeFigureOut">
              <a:rPr lang="en-US" smtClean="0"/>
              <a:t>11/2/2022</a:t>
            </a:fld>
            <a:endParaRPr lang="en-US"/>
          </a:p>
        </p:txBody>
      </p:sp>
      <p:sp>
        <p:nvSpPr>
          <p:cNvPr id="3" name="Footer Placeholder 2">
            <a:extLst>
              <a:ext uri="{FF2B5EF4-FFF2-40B4-BE49-F238E27FC236}">
                <a16:creationId xmlns:a16="http://schemas.microsoft.com/office/drawing/2014/main" id="{DF7E9B5B-97BD-7D51-7C87-FA7933DF54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32D3DB-051B-2AAE-0118-F05DF6C9A97A}"/>
              </a:ext>
            </a:extLst>
          </p:cNvPr>
          <p:cNvSpPr>
            <a:spLocks noGrp="1"/>
          </p:cNvSpPr>
          <p:nvPr>
            <p:ph type="sldNum" sz="quarter" idx="12"/>
          </p:nvPr>
        </p:nvSpPr>
        <p:spPr/>
        <p:txBody>
          <a:bodyPr/>
          <a:lstStyle/>
          <a:p>
            <a:fld id="{117E5CC1-9474-4286-8094-DA94216F9E41}" type="slidenum">
              <a:rPr lang="en-US" smtClean="0"/>
              <a:t>‹#›</a:t>
            </a:fld>
            <a:endParaRPr lang="en-US"/>
          </a:p>
        </p:txBody>
      </p:sp>
    </p:spTree>
    <p:extLst>
      <p:ext uri="{BB962C8B-B14F-4D97-AF65-F5344CB8AC3E}">
        <p14:creationId xmlns:p14="http://schemas.microsoft.com/office/powerpoint/2010/main" val="2097315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6CB19-38B1-B757-4878-EF17ECC929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AE4555-BA60-524E-9A9E-F56885353B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A2F6DB-6085-20FF-83D1-B9794CB3BD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D408FD-E23C-9AD9-51F8-07295FDF105A}"/>
              </a:ext>
            </a:extLst>
          </p:cNvPr>
          <p:cNvSpPr>
            <a:spLocks noGrp="1"/>
          </p:cNvSpPr>
          <p:nvPr>
            <p:ph type="dt" sz="half" idx="10"/>
          </p:nvPr>
        </p:nvSpPr>
        <p:spPr/>
        <p:txBody>
          <a:bodyPr/>
          <a:lstStyle/>
          <a:p>
            <a:fld id="{32612B58-6534-4A6F-9924-8F8153AB6275}" type="datetimeFigureOut">
              <a:rPr lang="en-US" smtClean="0"/>
              <a:t>11/2/2022</a:t>
            </a:fld>
            <a:endParaRPr lang="en-US"/>
          </a:p>
        </p:txBody>
      </p:sp>
      <p:sp>
        <p:nvSpPr>
          <p:cNvPr id="6" name="Footer Placeholder 5">
            <a:extLst>
              <a:ext uri="{FF2B5EF4-FFF2-40B4-BE49-F238E27FC236}">
                <a16:creationId xmlns:a16="http://schemas.microsoft.com/office/drawing/2014/main" id="{EFBADA9F-A148-9CA5-A7C6-8950E7774D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A37FED-E5DA-5E81-07DD-09C56A03140C}"/>
              </a:ext>
            </a:extLst>
          </p:cNvPr>
          <p:cNvSpPr>
            <a:spLocks noGrp="1"/>
          </p:cNvSpPr>
          <p:nvPr>
            <p:ph type="sldNum" sz="quarter" idx="12"/>
          </p:nvPr>
        </p:nvSpPr>
        <p:spPr/>
        <p:txBody>
          <a:bodyPr/>
          <a:lstStyle/>
          <a:p>
            <a:fld id="{117E5CC1-9474-4286-8094-DA94216F9E41}" type="slidenum">
              <a:rPr lang="en-US" smtClean="0"/>
              <a:t>‹#›</a:t>
            </a:fld>
            <a:endParaRPr lang="en-US"/>
          </a:p>
        </p:txBody>
      </p:sp>
    </p:spTree>
    <p:extLst>
      <p:ext uri="{BB962C8B-B14F-4D97-AF65-F5344CB8AC3E}">
        <p14:creationId xmlns:p14="http://schemas.microsoft.com/office/powerpoint/2010/main" val="2299045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837D1-1B85-B521-4A09-E6015E419C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A9CBA3-2348-B268-4BAC-599A275D69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7EFDD2-930C-9831-38AB-EDCE04CA6E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DA0DD8-8AAB-DD9A-F2B1-12E0FFF1D3BA}"/>
              </a:ext>
            </a:extLst>
          </p:cNvPr>
          <p:cNvSpPr>
            <a:spLocks noGrp="1"/>
          </p:cNvSpPr>
          <p:nvPr>
            <p:ph type="dt" sz="half" idx="10"/>
          </p:nvPr>
        </p:nvSpPr>
        <p:spPr/>
        <p:txBody>
          <a:bodyPr/>
          <a:lstStyle/>
          <a:p>
            <a:fld id="{32612B58-6534-4A6F-9924-8F8153AB6275}" type="datetimeFigureOut">
              <a:rPr lang="en-US" smtClean="0"/>
              <a:t>11/2/2022</a:t>
            </a:fld>
            <a:endParaRPr lang="en-US"/>
          </a:p>
        </p:txBody>
      </p:sp>
      <p:sp>
        <p:nvSpPr>
          <p:cNvPr id="6" name="Footer Placeholder 5">
            <a:extLst>
              <a:ext uri="{FF2B5EF4-FFF2-40B4-BE49-F238E27FC236}">
                <a16:creationId xmlns:a16="http://schemas.microsoft.com/office/drawing/2014/main" id="{3841FD81-0BAC-C479-06CB-076DB77C88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5E9979-C809-B581-5362-7E78652C4ECB}"/>
              </a:ext>
            </a:extLst>
          </p:cNvPr>
          <p:cNvSpPr>
            <a:spLocks noGrp="1"/>
          </p:cNvSpPr>
          <p:nvPr>
            <p:ph type="sldNum" sz="quarter" idx="12"/>
          </p:nvPr>
        </p:nvSpPr>
        <p:spPr/>
        <p:txBody>
          <a:bodyPr/>
          <a:lstStyle/>
          <a:p>
            <a:fld id="{117E5CC1-9474-4286-8094-DA94216F9E41}" type="slidenum">
              <a:rPr lang="en-US" smtClean="0"/>
              <a:t>‹#›</a:t>
            </a:fld>
            <a:endParaRPr lang="en-US"/>
          </a:p>
        </p:txBody>
      </p:sp>
    </p:spTree>
    <p:extLst>
      <p:ext uri="{BB962C8B-B14F-4D97-AF65-F5344CB8AC3E}">
        <p14:creationId xmlns:p14="http://schemas.microsoft.com/office/powerpoint/2010/main" val="198706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F67B0B-2458-F159-5739-23FB5F3067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246F27-012C-4C4F-944F-C61B557FCA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BDD920-1CDF-3916-B71B-67631A0BE5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12B58-6534-4A6F-9924-8F8153AB6275}" type="datetimeFigureOut">
              <a:rPr lang="en-US" smtClean="0"/>
              <a:t>11/2/2022</a:t>
            </a:fld>
            <a:endParaRPr lang="en-US"/>
          </a:p>
        </p:txBody>
      </p:sp>
      <p:sp>
        <p:nvSpPr>
          <p:cNvPr id="5" name="Footer Placeholder 4">
            <a:extLst>
              <a:ext uri="{FF2B5EF4-FFF2-40B4-BE49-F238E27FC236}">
                <a16:creationId xmlns:a16="http://schemas.microsoft.com/office/drawing/2014/main" id="{9026054A-C172-37AA-2373-D2FFA4D931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692A7E4-EED0-E1BB-076B-024680483C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7E5CC1-9474-4286-8094-DA94216F9E41}" type="slidenum">
              <a:rPr lang="en-US" smtClean="0"/>
              <a:t>‹#›</a:t>
            </a:fld>
            <a:endParaRPr lang="en-US"/>
          </a:p>
        </p:txBody>
      </p:sp>
    </p:spTree>
    <p:extLst>
      <p:ext uri="{BB962C8B-B14F-4D97-AF65-F5344CB8AC3E}">
        <p14:creationId xmlns:p14="http://schemas.microsoft.com/office/powerpoint/2010/main" val="1566946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boom@boomesq.com" TargetMode="External"/><Relationship Id="rId2" Type="http://schemas.openxmlformats.org/officeDocument/2006/relationships/hyperlink" Target="http://www.boomesq.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E7C5-2D59-174C-BEE6-E9B08D0DF0D2}"/>
              </a:ext>
            </a:extLst>
          </p:cNvPr>
          <p:cNvSpPr>
            <a:spLocks noGrp="1"/>
          </p:cNvSpPr>
          <p:nvPr>
            <p:ph type="ctrTitle"/>
          </p:nvPr>
        </p:nvSpPr>
        <p:spPr>
          <a:xfrm>
            <a:off x="0" y="0"/>
            <a:ext cx="12192000" cy="2387600"/>
          </a:xfrm>
        </p:spPr>
        <p:txBody>
          <a:bodyPr>
            <a:normAutofit/>
          </a:bodyPr>
          <a:lstStyle/>
          <a:p>
            <a:r>
              <a:rPr lang="en-US" sz="4800" b="1" dirty="0">
                <a:latin typeface="Equity A Caps" pitchFamily="2" charset="0"/>
              </a:rPr>
              <a:t>Locke’s Egalitarian Libertarian Theory of Distributive Justice</a:t>
            </a:r>
          </a:p>
        </p:txBody>
      </p:sp>
      <p:sp>
        <p:nvSpPr>
          <p:cNvPr id="3" name="Subtitle 2">
            <a:extLst>
              <a:ext uri="{FF2B5EF4-FFF2-40B4-BE49-F238E27FC236}">
                <a16:creationId xmlns:a16="http://schemas.microsoft.com/office/drawing/2014/main" id="{E9F9243F-9196-59DB-728D-94D8DAD43ABF}"/>
              </a:ext>
            </a:extLst>
          </p:cNvPr>
          <p:cNvSpPr>
            <a:spLocks noGrp="1"/>
          </p:cNvSpPr>
          <p:nvPr>
            <p:ph type="subTitle" idx="1"/>
          </p:nvPr>
        </p:nvSpPr>
        <p:spPr>
          <a:xfrm>
            <a:off x="0" y="2387600"/>
            <a:ext cx="12192000" cy="1655762"/>
          </a:xfrm>
        </p:spPr>
        <p:txBody>
          <a:bodyPr>
            <a:normAutofit/>
          </a:bodyPr>
          <a:lstStyle/>
          <a:p>
            <a:r>
              <a:rPr lang="en-US" sz="3200" b="1" dirty="0">
                <a:latin typeface="Equity A" pitchFamily="2" charset="0"/>
              </a:rPr>
              <a:t>Property, Society, and Consent</a:t>
            </a:r>
          </a:p>
        </p:txBody>
      </p:sp>
      <p:sp>
        <p:nvSpPr>
          <p:cNvPr id="4" name="TextBox 3">
            <a:extLst>
              <a:ext uri="{FF2B5EF4-FFF2-40B4-BE49-F238E27FC236}">
                <a16:creationId xmlns:a16="http://schemas.microsoft.com/office/drawing/2014/main" id="{BAB3002C-F349-DF90-E21D-7743F17E1BD8}"/>
              </a:ext>
            </a:extLst>
          </p:cNvPr>
          <p:cNvSpPr txBox="1"/>
          <p:nvPr/>
        </p:nvSpPr>
        <p:spPr>
          <a:xfrm>
            <a:off x="0" y="5037404"/>
            <a:ext cx="12192000" cy="1323439"/>
          </a:xfrm>
          <a:prstGeom prst="rect">
            <a:avLst/>
          </a:prstGeom>
          <a:noFill/>
        </p:spPr>
        <p:txBody>
          <a:bodyPr wrap="square" rtlCol="0">
            <a:spAutoFit/>
          </a:bodyPr>
          <a:lstStyle/>
          <a:p>
            <a:pPr algn="ctr"/>
            <a:r>
              <a:rPr lang="en-US" sz="2000" dirty="0">
                <a:latin typeface="Equity A" pitchFamily="2" charset="0"/>
              </a:rPr>
              <a:t>Chris Boom</a:t>
            </a:r>
          </a:p>
          <a:p>
            <a:pPr algn="ctr"/>
            <a:r>
              <a:rPr lang="en-US" sz="2000" dirty="0">
                <a:latin typeface="Equity A" pitchFamily="2" charset="0"/>
                <a:hlinkClick r:id="rId2"/>
              </a:rPr>
              <a:t>www.boomesq.com</a:t>
            </a:r>
            <a:endParaRPr lang="en-US" sz="2000" dirty="0">
              <a:latin typeface="Equity A" pitchFamily="2" charset="0"/>
            </a:endParaRPr>
          </a:p>
          <a:p>
            <a:pPr algn="ctr"/>
            <a:r>
              <a:rPr lang="en-US" sz="2000" u="sng" dirty="0">
                <a:latin typeface="Equity A" pitchFamily="2" charset="0"/>
                <a:hlinkClick r:id="rId3"/>
              </a:rPr>
              <a:t>cboom@boomesq.</a:t>
            </a:r>
            <a:r>
              <a:rPr lang="en-US" sz="2000" dirty="0">
                <a:latin typeface="Equity A" pitchFamily="2" charset="0"/>
                <a:hlinkClick r:id="rId3"/>
              </a:rPr>
              <a:t>com</a:t>
            </a:r>
            <a:endParaRPr lang="en-US" sz="2000" dirty="0">
              <a:latin typeface="Equity A" pitchFamily="2" charset="0"/>
            </a:endParaRPr>
          </a:p>
          <a:p>
            <a:pPr algn="ctr"/>
            <a:endParaRPr lang="en-US" sz="2000" dirty="0">
              <a:latin typeface="Equity A" pitchFamily="2" charset="0"/>
            </a:endParaRPr>
          </a:p>
        </p:txBody>
      </p:sp>
      <p:sp>
        <p:nvSpPr>
          <p:cNvPr id="5" name="Subtitle 2">
            <a:extLst>
              <a:ext uri="{FF2B5EF4-FFF2-40B4-BE49-F238E27FC236}">
                <a16:creationId xmlns:a16="http://schemas.microsoft.com/office/drawing/2014/main" id="{865582A1-331E-1EA2-2699-22437FC5C70D}"/>
              </a:ext>
            </a:extLst>
          </p:cNvPr>
          <p:cNvSpPr txBox="1">
            <a:spLocks/>
          </p:cNvSpPr>
          <p:nvPr/>
        </p:nvSpPr>
        <p:spPr>
          <a:xfrm>
            <a:off x="0" y="3733800"/>
            <a:ext cx="12192000" cy="196532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200" i="1" dirty="0">
                <a:latin typeface="Equity A" pitchFamily="2" charset="0"/>
              </a:rPr>
              <a:t>2022 Philosophy, Politics, and Economics Society </a:t>
            </a:r>
            <a:br>
              <a:rPr lang="en-US" sz="3200" i="1" dirty="0">
                <a:latin typeface="Equity A" pitchFamily="2" charset="0"/>
              </a:rPr>
            </a:br>
            <a:r>
              <a:rPr lang="en-US" sz="3200" i="1" dirty="0">
                <a:latin typeface="Equity A" pitchFamily="2" charset="0"/>
              </a:rPr>
              <a:t>Annual Meeting</a:t>
            </a:r>
          </a:p>
        </p:txBody>
      </p:sp>
    </p:spTree>
    <p:extLst>
      <p:ext uri="{BB962C8B-B14F-4D97-AF65-F5344CB8AC3E}">
        <p14:creationId xmlns:p14="http://schemas.microsoft.com/office/powerpoint/2010/main" val="1136967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E7C5-2D59-174C-BEE6-E9B08D0DF0D2}"/>
              </a:ext>
            </a:extLst>
          </p:cNvPr>
          <p:cNvSpPr>
            <a:spLocks noGrp="1"/>
          </p:cNvSpPr>
          <p:nvPr>
            <p:ph type="ctrTitle"/>
          </p:nvPr>
        </p:nvSpPr>
        <p:spPr>
          <a:xfrm>
            <a:off x="1524000" y="384313"/>
            <a:ext cx="9144000" cy="823842"/>
          </a:xfrm>
        </p:spPr>
        <p:txBody>
          <a:bodyPr>
            <a:normAutofit/>
          </a:bodyPr>
          <a:lstStyle/>
          <a:p>
            <a:r>
              <a:rPr lang="en-US" sz="4800" b="1" dirty="0">
                <a:latin typeface="Equity A" pitchFamily="2" charset="0"/>
              </a:rPr>
              <a:t>Beyond Left &amp; Right</a:t>
            </a:r>
          </a:p>
        </p:txBody>
      </p:sp>
      <p:sp>
        <p:nvSpPr>
          <p:cNvPr id="3" name="Subtitle 2">
            <a:extLst>
              <a:ext uri="{FF2B5EF4-FFF2-40B4-BE49-F238E27FC236}">
                <a16:creationId xmlns:a16="http://schemas.microsoft.com/office/drawing/2014/main" id="{E9F9243F-9196-59DB-728D-94D8DAD43ABF}"/>
              </a:ext>
            </a:extLst>
          </p:cNvPr>
          <p:cNvSpPr>
            <a:spLocks noGrp="1"/>
          </p:cNvSpPr>
          <p:nvPr>
            <p:ph type="subTitle" idx="1"/>
          </p:nvPr>
        </p:nvSpPr>
        <p:spPr>
          <a:xfrm>
            <a:off x="424069" y="1535045"/>
            <a:ext cx="11343862" cy="5064538"/>
          </a:xfrm>
        </p:spPr>
        <p:txBody>
          <a:bodyPr>
            <a:normAutofit fontScale="85000" lnSpcReduction="20000"/>
          </a:bodyPr>
          <a:lstStyle/>
          <a:p>
            <a:pPr marL="457200" indent="-457200" algn="l">
              <a:buFont typeface="Arial" panose="020B0604020202020204" pitchFamily="34" charset="0"/>
              <a:buChar char="•"/>
            </a:pPr>
            <a:r>
              <a:rPr lang="en-US" sz="3200" dirty="0">
                <a:latin typeface="Equity A" pitchFamily="2" charset="0"/>
              </a:rPr>
              <a:t>Locke wouldn’t agree with his right-Lockean followers: societies can permissibly amend their constitutions to reinstate the provisos in full force</a:t>
            </a:r>
          </a:p>
          <a:p>
            <a:pPr marL="457200" indent="-457200" algn="l">
              <a:buFont typeface="Arial" panose="020B0604020202020204" pitchFamily="34" charset="0"/>
              <a:buChar char="•"/>
            </a:pPr>
            <a:r>
              <a:rPr lang="en-US" sz="3200" dirty="0">
                <a:latin typeface="Equity A" pitchFamily="2" charset="0"/>
              </a:rPr>
              <a:t>But little reason to think Locke would agree with his left-Lockean followers in thinking a society can permissibly do anything more than this</a:t>
            </a:r>
          </a:p>
          <a:p>
            <a:pPr marL="457200" indent="-457200" algn="l">
              <a:buFont typeface="Arial" panose="020B0604020202020204" pitchFamily="34" charset="0"/>
              <a:buChar char="•"/>
            </a:pPr>
            <a:r>
              <a:rPr lang="en-US" sz="3200" dirty="0">
                <a:latin typeface="Equity A" pitchFamily="2" charset="0"/>
              </a:rPr>
              <a:t>Most obvious textual support is § 35: "</a:t>
            </a:r>
            <a:r>
              <a:rPr lang="en-US" sz="3400" b="0" i="0" dirty="0">
                <a:solidFill>
                  <a:srgbClr val="000000"/>
                </a:solidFill>
                <a:effectLst/>
                <a:latin typeface="Equity A" pitchFamily="2" charset="0"/>
              </a:rPr>
              <a:t>It is true, in land that is common in England, or any other country, where there is plenty of people under government, who have money and commerce, no one can </a:t>
            </a:r>
            <a:r>
              <a:rPr lang="en-US" sz="3400" b="0" i="0" dirty="0" err="1">
                <a:solidFill>
                  <a:srgbClr val="000000"/>
                </a:solidFill>
                <a:effectLst/>
                <a:latin typeface="Equity A" pitchFamily="2" charset="0"/>
              </a:rPr>
              <a:t>inclose</a:t>
            </a:r>
            <a:r>
              <a:rPr lang="en-US" sz="3400" b="0" i="0" dirty="0">
                <a:solidFill>
                  <a:srgbClr val="000000"/>
                </a:solidFill>
                <a:effectLst/>
                <a:latin typeface="Equity A" pitchFamily="2" charset="0"/>
              </a:rPr>
              <a:t> or appropriate any part, without the consent of all his fellow-commoners; because this is left common by compact, i.e. by the law of the land, which is not to be violated." But </a:t>
            </a:r>
            <a:r>
              <a:rPr lang="en-US" sz="3400" dirty="0">
                <a:solidFill>
                  <a:srgbClr val="000000"/>
                </a:solidFill>
                <a:latin typeface="Equity A" pitchFamily="2" charset="0"/>
              </a:rPr>
              <a:t>reference to </a:t>
            </a:r>
            <a:r>
              <a:rPr lang="en-US" sz="3400" b="0" i="0" dirty="0">
                <a:solidFill>
                  <a:srgbClr val="000000"/>
                </a:solidFill>
                <a:effectLst/>
                <a:latin typeface="Equity A" pitchFamily="2" charset="0"/>
              </a:rPr>
              <a:t>land "</a:t>
            </a:r>
            <a:r>
              <a:rPr lang="en-US" sz="3400" b="0" i="1" dirty="0">
                <a:solidFill>
                  <a:srgbClr val="000000"/>
                </a:solidFill>
                <a:effectLst/>
                <a:latin typeface="Equity A" pitchFamily="2" charset="0"/>
              </a:rPr>
              <a:t>left </a:t>
            </a:r>
            <a:r>
              <a:rPr lang="en-US" sz="3400" b="0" i="0" dirty="0">
                <a:solidFill>
                  <a:srgbClr val="000000"/>
                </a:solidFill>
                <a:effectLst/>
                <a:latin typeface="Equity A" pitchFamily="2" charset="0"/>
              </a:rPr>
              <a:t>common" most naturally read as referring to land that hasn’t been appropriated</a:t>
            </a:r>
            <a:endParaRPr lang="en-US" sz="3200" dirty="0">
              <a:latin typeface="Equity A" pitchFamily="2" charset="0"/>
            </a:endParaRPr>
          </a:p>
          <a:p>
            <a:pPr marL="457200" indent="-457200" algn="l">
              <a:buFont typeface="Arial" panose="020B0604020202020204" pitchFamily="34" charset="0"/>
              <a:buChar char="•"/>
            </a:pPr>
            <a:r>
              <a:rPr lang="en-US" sz="3200" dirty="0">
                <a:latin typeface="Equity A" pitchFamily="2" charset="0"/>
              </a:rPr>
              <a:t>Tension with Locke’s claim that "[t]he great and chief end . . . of men’s uniting into commonwealths, and putting themselves under government, </a:t>
            </a:r>
            <a:r>
              <a:rPr lang="en-US" sz="3200" i="1" dirty="0">
                <a:latin typeface="Equity A" pitchFamily="2" charset="0"/>
              </a:rPr>
              <a:t>is the preservation of their property</a:t>
            </a:r>
            <a:r>
              <a:rPr lang="en-US" sz="3200" dirty="0">
                <a:latin typeface="Equity A" pitchFamily="2" charset="0"/>
              </a:rPr>
              <a:t>" § 124 </a:t>
            </a:r>
            <a:endParaRPr lang="en-US" sz="2800" dirty="0">
              <a:latin typeface="Equity A" pitchFamily="2" charset="0"/>
            </a:endParaRPr>
          </a:p>
          <a:p>
            <a:pPr marL="914400" lvl="1" indent="-457200" algn="l">
              <a:buFont typeface="Arial" panose="020B0604020202020204" pitchFamily="34" charset="0"/>
              <a:buChar char="•"/>
            </a:pPr>
            <a:endParaRPr lang="en-US" sz="2800" dirty="0">
              <a:latin typeface="Equity A" pitchFamily="2" charset="0"/>
            </a:endParaRPr>
          </a:p>
          <a:p>
            <a:pPr marL="457200" indent="-457200" algn="l">
              <a:buFont typeface="Arial" panose="020B0604020202020204" pitchFamily="34" charset="0"/>
              <a:buChar char="•"/>
            </a:pPr>
            <a:endParaRPr lang="en-US" sz="3200" dirty="0">
              <a:latin typeface="Equity A" pitchFamily="2" charset="0"/>
            </a:endParaRPr>
          </a:p>
        </p:txBody>
      </p:sp>
      <p:sp>
        <p:nvSpPr>
          <p:cNvPr id="4" name="TextBox 3">
            <a:extLst>
              <a:ext uri="{FF2B5EF4-FFF2-40B4-BE49-F238E27FC236}">
                <a16:creationId xmlns:a16="http://schemas.microsoft.com/office/drawing/2014/main" id="{BAB3002C-F349-DF90-E21D-7743F17E1BD8}"/>
              </a:ext>
            </a:extLst>
          </p:cNvPr>
          <p:cNvSpPr txBox="1"/>
          <p:nvPr/>
        </p:nvSpPr>
        <p:spPr>
          <a:xfrm>
            <a:off x="4515730" y="4360985"/>
            <a:ext cx="2588455" cy="369332"/>
          </a:xfrm>
          <a:prstGeom prst="rect">
            <a:avLst/>
          </a:prstGeom>
          <a:noFill/>
        </p:spPr>
        <p:txBody>
          <a:bodyPr wrap="square" rtlCol="0">
            <a:spAutoFit/>
          </a:bodyPr>
          <a:lstStyle/>
          <a:p>
            <a:pPr algn="ctr"/>
            <a:endParaRPr lang="en-US" dirty="0">
              <a:latin typeface="Equity A" pitchFamily="2" charset="0"/>
            </a:endParaRPr>
          </a:p>
        </p:txBody>
      </p:sp>
    </p:spTree>
    <p:extLst>
      <p:ext uri="{BB962C8B-B14F-4D97-AF65-F5344CB8AC3E}">
        <p14:creationId xmlns:p14="http://schemas.microsoft.com/office/powerpoint/2010/main" val="4159714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E7C5-2D59-174C-BEE6-E9B08D0DF0D2}"/>
              </a:ext>
            </a:extLst>
          </p:cNvPr>
          <p:cNvSpPr>
            <a:spLocks noGrp="1"/>
          </p:cNvSpPr>
          <p:nvPr>
            <p:ph type="ctrTitle"/>
          </p:nvPr>
        </p:nvSpPr>
        <p:spPr>
          <a:xfrm>
            <a:off x="424069" y="475752"/>
            <a:ext cx="11343862" cy="1185407"/>
          </a:xfrm>
        </p:spPr>
        <p:txBody>
          <a:bodyPr>
            <a:normAutofit/>
          </a:bodyPr>
          <a:lstStyle/>
          <a:p>
            <a:r>
              <a:rPr lang="en-US" sz="4800" b="1" dirty="0">
                <a:latin typeface="Equity A" pitchFamily="2" charset="0"/>
              </a:rPr>
              <a:t>Locke as Egalitarian </a:t>
            </a:r>
            <a:r>
              <a:rPr lang="en-US" sz="4800" b="1" i="1" u="sng" dirty="0">
                <a:latin typeface="Equity A" pitchFamily="2" charset="0"/>
              </a:rPr>
              <a:t>and </a:t>
            </a:r>
            <a:r>
              <a:rPr lang="en-US" sz="4800" b="1" dirty="0">
                <a:latin typeface="Equity A" pitchFamily="2" charset="0"/>
              </a:rPr>
              <a:t>Libertarian</a:t>
            </a:r>
          </a:p>
        </p:txBody>
      </p:sp>
      <p:sp>
        <p:nvSpPr>
          <p:cNvPr id="3" name="Subtitle 2">
            <a:extLst>
              <a:ext uri="{FF2B5EF4-FFF2-40B4-BE49-F238E27FC236}">
                <a16:creationId xmlns:a16="http://schemas.microsoft.com/office/drawing/2014/main" id="{E9F9243F-9196-59DB-728D-94D8DAD43ABF}"/>
              </a:ext>
            </a:extLst>
          </p:cNvPr>
          <p:cNvSpPr>
            <a:spLocks noGrp="1"/>
          </p:cNvSpPr>
          <p:nvPr>
            <p:ph type="subTitle" idx="1"/>
          </p:nvPr>
        </p:nvSpPr>
        <p:spPr>
          <a:xfrm>
            <a:off x="424069" y="1535045"/>
            <a:ext cx="11343862" cy="5064538"/>
          </a:xfrm>
        </p:spPr>
        <p:txBody>
          <a:bodyPr>
            <a:normAutofit fontScale="92500" lnSpcReduction="20000"/>
          </a:bodyPr>
          <a:lstStyle/>
          <a:p>
            <a:pPr marL="457200" indent="-457200" algn="l">
              <a:buFont typeface="Arial" panose="020B0604020202020204" pitchFamily="34" charset="0"/>
              <a:buChar char="•"/>
            </a:pPr>
            <a:endParaRPr lang="en-US" sz="3200" dirty="0">
              <a:latin typeface="Equity A" pitchFamily="2" charset="0"/>
            </a:endParaRPr>
          </a:p>
          <a:p>
            <a:pPr marL="457200" indent="-457200" algn="l">
              <a:buFont typeface="Arial" panose="020B0604020202020204" pitchFamily="34" charset="0"/>
              <a:buChar char="•"/>
            </a:pPr>
            <a:r>
              <a:rPr lang="en-US" sz="3200" dirty="0">
                <a:latin typeface="Equity A" pitchFamily="2" charset="0"/>
              </a:rPr>
              <a:t>Locke is most plausibly read as having held a view amounting to a synthesis of left- and right-</a:t>
            </a:r>
            <a:r>
              <a:rPr lang="en-US" sz="3200" dirty="0" err="1">
                <a:latin typeface="Equity A" pitchFamily="2" charset="0"/>
              </a:rPr>
              <a:t>Lockeanism</a:t>
            </a:r>
            <a:endParaRPr lang="en-US" sz="3200" dirty="0">
              <a:latin typeface="Equity A" pitchFamily="2" charset="0"/>
            </a:endParaRPr>
          </a:p>
          <a:p>
            <a:pPr marL="457200" indent="-457200" algn="l">
              <a:buFont typeface="Arial" panose="020B0604020202020204" pitchFamily="34" charset="0"/>
              <a:buChar char="•"/>
            </a:pPr>
            <a:r>
              <a:rPr lang="en-US" sz="3200" dirty="0">
                <a:latin typeface="Equity A" pitchFamily="2" charset="0"/>
              </a:rPr>
              <a:t>On this view, a society </a:t>
            </a:r>
            <a:r>
              <a:rPr lang="en-US" sz="3200" i="1" dirty="0">
                <a:latin typeface="Equity A" pitchFamily="2" charset="0"/>
              </a:rPr>
              <a:t>may </a:t>
            </a:r>
            <a:r>
              <a:rPr lang="en-US" sz="3200" dirty="0">
                <a:latin typeface="Equity A" pitchFamily="2" charset="0"/>
              </a:rPr>
              <a:t>enact laws to redistribute private holdings </a:t>
            </a:r>
            <a:r>
              <a:rPr lang="en-US" sz="3200" i="1" dirty="0" err="1">
                <a:latin typeface="Equity A" pitchFamily="2" charset="0"/>
              </a:rPr>
              <a:t>iff</a:t>
            </a:r>
            <a:r>
              <a:rPr lang="en-US" sz="3200" i="1" dirty="0">
                <a:latin typeface="Equity A" pitchFamily="2" charset="0"/>
              </a:rPr>
              <a:t> </a:t>
            </a:r>
            <a:r>
              <a:rPr lang="en-US" sz="3200" dirty="0">
                <a:latin typeface="Equity A" pitchFamily="2" charset="0"/>
              </a:rPr>
              <a:t>those laws are limited to enforcing the provisos</a:t>
            </a:r>
          </a:p>
          <a:p>
            <a:pPr marL="457200" indent="-457200" algn="l">
              <a:buFont typeface="Arial" panose="020B0604020202020204" pitchFamily="34" charset="0"/>
              <a:buChar char="•"/>
            </a:pPr>
            <a:r>
              <a:rPr lang="en-US" sz="3200" dirty="0">
                <a:latin typeface="Equity A" pitchFamily="2" charset="0"/>
              </a:rPr>
              <a:t>Call this view ‘egalitarian libertarianism’ or ‘center-Lockean’</a:t>
            </a:r>
          </a:p>
          <a:p>
            <a:pPr marL="457200" indent="-457200" algn="l">
              <a:buFont typeface="Arial" panose="020B0604020202020204" pitchFamily="34" charset="0"/>
              <a:buChar char="•"/>
            </a:pPr>
            <a:r>
              <a:rPr lang="en-US" sz="3200" dirty="0">
                <a:latin typeface="Equity A" pitchFamily="2" charset="0"/>
              </a:rPr>
              <a:t>For Locke, this seems to justify taxes and regulations on landownership to prevent inequality in land from causing inequality in private possessions. Cf </a:t>
            </a:r>
            <a:r>
              <a:rPr lang="en-US" sz="3200" dirty="0" err="1">
                <a:latin typeface="Equity A" pitchFamily="2" charset="0"/>
              </a:rPr>
              <a:t>Scrader</a:t>
            </a:r>
            <a:r>
              <a:rPr lang="en-US" sz="3200" dirty="0">
                <a:latin typeface="Equity A" pitchFamily="2" charset="0"/>
              </a:rPr>
              <a:t>-Frechette (1993)</a:t>
            </a:r>
          </a:p>
          <a:p>
            <a:pPr marL="457200" indent="-457200" algn="l">
              <a:buFont typeface="Arial" panose="020B0604020202020204" pitchFamily="34" charset="0"/>
              <a:buChar char="•"/>
            </a:pPr>
            <a:r>
              <a:rPr lang="en-US" sz="3200" dirty="0">
                <a:latin typeface="Equity A" pitchFamily="2" charset="0"/>
              </a:rPr>
              <a:t>Thomas Paine’s views in </a:t>
            </a:r>
            <a:r>
              <a:rPr lang="en-US" sz="3200" i="1" dirty="0">
                <a:latin typeface="Equity A" pitchFamily="2" charset="0"/>
              </a:rPr>
              <a:t>Agrarian Justice</a:t>
            </a:r>
            <a:r>
              <a:rPr lang="en-US" sz="3200" dirty="0">
                <a:latin typeface="Equity A" pitchFamily="2" charset="0"/>
              </a:rPr>
              <a:t> most obvious historical parallel</a:t>
            </a:r>
          </a:p>
          <a:p>
            <a:pPr marL="914400" lvl="1" indent="-457200" algn="l">
              <a:buFont typeface="Arial" panose="020B0604020202020204" pitchFamily="34" charset="0"/>
              <a:buChar char="•"/>
            </a:pPr>
            <a:r>
              <a:rPr lang="en-US" sz="2800" dirty="0">
                <a:latin typeface="Equity A" pitchFamily="2" charset="0"/>
              </a:rPr>
              <a:t>Like Henry George in supporting taxation of land, but didn’t believe all land in a society rightfully belongs to the society as a whole</a:t>
            </a:r>
          </a:p>
          <a:p>
            <a:pPr marL="914400" lvl="1" indent="-457200" algn="l">
              <a:buFont typeface="Arial" panose="020B0604020202020204" pitchFamily="34" charset="0"/>
              <a:buChar char="•"/>
            </a:pPr>
            <a:endParaRPr lang="en-US" sz="2400" dirty="0">
              <a:latin typeface="Equity A" pitchFamily="2" charset="0"/>
            </a:endParaRPr>
          </a:p>
          <a:p>
            <a:pPr marL="457200" indent="-457200" algn="l">
              <a:buFont typeface="Arial" panose="020B0604020202020204" pitchFamily="34" charset="0"/>
              <a:buChar char="•"/>
            </a:pPr>
            <a:endParaRPr lang="en-US" sz="3200" dirty="0">
              <a:latin typeface="Equity A" pitchFamily="2" charset="0"/>
            </a:endParaRPr>
          </a:p>
          <a:p>
            <a:pPr marL="457200" indent="-457200" algn="l">
              <a:buFont typeface="Arial" panose="020B0604020202020204" pitchFamily="34" charset="0"/>
              <a:buChar char="•"/>
            </a:pPr>
            <a:endParaRPr lang="en-US" sz="3200" dirty="0">
              <a:latin typeface="Equity A" pitchFamily="2" charset="0"/>
            </a:endParaRPr>
          </a:p>
          <a:p>
            <a:pPr marL="914400" lvl="1" indent="-457200" algn="l">
              <a:buFont typeface="Arial" panose="020B0604020202020204" pitchFamily="34" charset="0"/>
              <a:buChar char="•"/>
            </a:pPr>
            <a:endParaRPr lang="en-US" sz="2800" dirty="0">
              <a:latin typeface="Equity A" pitchFamily="2" charset="0"/>
            </a:endParaRPr>
          </a:p>
          <a:p>
            <a:pPr marL="457200" indent="-457200" algn="l">
              <a:buFont typeface="Arial" panose="020B0604020202020204" pitchFamily="34" charset="0"/>
              <a:buChar char="•"/>
            </a:pPr>
            <a:endParaRPr lang="en-US" sz="3200" dirty="0">
              <a:latin typeface="Equity A" pitchFamily="2" charset="0"/>
            </a:endParaRPr>
          </a:p>
        </p:txBody>
      </p:sp>
      <p:sp>
        <p:nvSpPr>
          <p:cNvPr id="4" name="TextBox 3">
            <a:extLst>
              <a:ext uri="{FF2B5EF4-FFF2-40B4-BE49-F238E27FC236}">
                <a16:creationId xmlns:a16="http://schemas.microsoft.com/office/drawing/2014/main" id="{BAB3002C-F349-DF90-E21D-7743F17E1BD8}"/>
              </a:ext>
            </a:extLst>
          </p:cNvPr>
          <p:cNvSpPr txBox="1"/>
          <p:nvPr/>
        </p:nvSpPr>
        <p:spPr>
          <a:xfrm>
            <a:off x="4500490" y="4360985"/>
            <a:ext cx="2588455" cy="369332"/>
          </a:xfrm>
          <a:prstGeom prst="rect">
            <a:avLst/>
          </a:prstGeom>
          <a:noFill/>
        </p:spPr>
        <p:txBody>
          <a:bodyPr wrap="square" rtlCol="0">
            <a:spAutoFit/>
          </a:bodyPr>
          <a:lstStyle/>
          <a:p>
            <a:pPr algn="ctr"/>
            <a:endParaRPr lang="en-US" dirty="0">
              <a:latin typeface="Equity A" pitchFamily="2" charset="0"/>
            </a:endParaRPr>
          </a:p>
        </p:txBody>
      </p:sp>
    </p:spTree>
    <p:extLst>
      <p:ext uri="{BB962C8B-B14F-4D97-AF65-F5344CB8AC3E}">
        <p14:creationId xmlns:p14="http://schemas.microsoft.com/office/powerpoint/2010/main" val="3467305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E7C5-2D59-174C-BEE6-E9B08D0DF0D2}"/>
              </a:ext>
            </a:extLst>
          </p:cNvPr>
          <p:cNvSpPr>
            <a:spLocks noGrp="1"/>
          </p:cNvSpPr>
          <p:nvPr>
            <p:ph type="ctrTitle"/>
          </p:nvPr>
        </p:nvSpPr>
        <p:spPr>
          <a:xfrm>
            <a:off x="424069" y="475752"/>
            <a:ext cx="11343862" cy="1185407"/>
          </a:xfrm>
        </p:spPr>
        <p:txBody>
          <a:bodyPr>
            <a:normAutofit/>
          </a:bodyPr>
          <a:lstStyle/>
          <a:p>
            <a:r>
              <a:rPr lang="en-US" sz="4800" b="1" dirty="0">
                <a:latin typeface="Equity A" pitchFamily="2" charset="0"/>
              </a:rPr>
              <a:t>“Of Property” on Land Policy</a:t>
            </a:r>
          </a:p>
        </p:txBody>
      </p:sp>
      <p:sp>
        <p:nvSpPr>
          <p:cNvPr id="3" name="Subtitle 2">
            <a:extLst>
              <a:ext uri="{FF2B5EF4-FFF2-40B4-BE49-F238E27FC236}">
                <a16:creationId xmlns:a16="http://schemas.microsoft.com/office/drawing/2014/main" id="{E9F9243F-9196-59DB-728D-94D8DAD43ABF}"/>
              </a:ext>
            </a:extLst>
          </p:cNvPr>
          <p:cNvSpPr>
            <a:spLocks noGrp="1"/>
          </p:cNvSpPr>
          <p:nvPr>
            <p:ph type="subTitle" idx="1"/>
          </p:nvPr>
        </p:nvSpPr>
        <p:spPr>
          <a:xfrm>
            <a:off x="424069" y="1661159"/>
            <a:ext cx="11343862" cy="4938424"/>
          </a:xfrm>
        </p:spPr>
        <p:txBody>
          <a:bodyPr>
            <a:normAutofit/>
          </a:bodyPr>
          <a:lstStyle/>
          <a:p>
            <a:pPr marL="457200" indent="-457200" algn="l">
              <a:buFont typeface="Arial" panose="020B0604020202020204" pitchFamily="34" charset="0"/>
              <a:buChar char="•"/>
            </a:pPr>
            <a:r>
              <a:rPr lang="en-US" sz="3200" dirty="0">
                <a:latin typeface="Equity A" pitchFamily="2" charset="0"/>
              </a:rPr>
              <a:t>“Of Property”</a:t>
            </a:r>
          </a:p>
          <a:p>
            <a:pPr marL="914400" lvl="1" indent="-457200" algn="l">
              <a:buFont typeface="Arial" panose="020B0604020202020204" pitchFamily="34" charset="0"/>
              <a:buChar char="•"/>
            </a:pPr>
            <a:r>
              <a:rPr lang="en-US" sz="2800" dirty="0">
                <a:latin typeface="Equity A" pitchFamily="2" charset="0"/>
              </a:rPr>
              <a:t>Recall § 50:  “Th[e] partage of things in an inequality of private possessions, men have made practicable out of the bounds of society . . . for in governments, the laws regulate the right of property, and </a:t>
            </a:r>
            <a:r>
              <a:rPr lang="en-US" sz="2800" b="1" dirty="0">
                <a:latin typeface="Equity A" pitchFamily="2" charset="0"/>
              </a:rPr>
              <a:t>the possession of land is determined by positive constitutions</a:t>
            </a:r>
            <a:r>
              <a:rPr lang="en-US" sz="2800" dirty="0">
                <a:latin typeface="Equity A" pitchFamily="2" charset="0"/>
              </a:rPr>
              <a:t>”</a:t>
            </a:r>
          </a:p>
          <a:p>
            <a:pPr marL="914400" lvl="1" indent="-457200" algn="l">
              <a:buFont typeface="Arial" panose="020B0604020202020204" pitchFamily="34" charset="0"/>
              <a:buChar char="•"/>
            </a:pPr>
            <a:r>
              <a:rPr lang="en-US" sz="2800" dirty="0">
                <a:latin typeface="Equity A" pitchFamily="2" charset="0"/>
              </a:rPr>
              <a:t>See also § 42 “the increase of </a:t>
            </a:r>
            <a:r>
              <a:rPr lang="en-US" sz="2800" b="1" dirty="0">
                <a:latin typeface="Equity A" pitchFamily="2" charset="0"/>
              </a:rPr>
              <a:t>lands, and the right employing of them</a:t>
            </a:r>
            <a:r>
              <a:rPr lang="en-US" sz="2800" dirty="0">
                <a:latin typeface="Equity A" pitchFamily="2" charset="0"/>
              </a:rPr>
              <a:t>, is the great art of government”</a:t>
            </a:r>
          </a:p>
          <a:p>
            <a:pPr marL="457200" indent="-457200" algn="l">
              <a:buFont typeface="Arial" panose="020B0604020202020204" pitchFamily="34" charset="0"/>
              <a:buChar char="•"/>
            </a:pPr>
            <a:endParaRPr lang="en-US" sz="3200" dirty="0">
              <a:latin typeface="Equity A" pitchFamily="2" charset="0"/>
            </a:endParaRPr>
          </a:p>
          <a:p>
            <a:pPr marL="457200" indent="-457200" algn="l">
              <a:buFont typeface="Arial" panose="020B0604020202020204" pitchFamily="34" charset="0"/>
              <a:buChar char="•"/>
            </a:pPr>
            <a:endParaRPr lang="en-US" sz="3200" dirty="0">
              <a:latin typeface="Equity A" pitchFamily="2" charset="0"/>
            </a:endParaRPr>
          </a:p>
          <a:p>
            <a:pPr marL="914400" lvl="1" indent="-457200" algn="l">
              <a:buFont typeface="Arial" panose="020B0604020202020204" pitchFamily="34" charset="0"/>
              <a:buChar char="•"/>
            </a:pPr>
            <a:endParaRPr lang="en-US" sz="2800" dirty="0">
              <a:latin typeface="Equity A" pitchFamily="2" charset="0"/>
            </a:endParaRPr>
          </a:p>
          <a:p>
            <a:pPr marL="914400" lvl="1" indent="-457200" algn="l">
              <a:buFont typeface="Arial" panose="020B0604020202020204" pitchFamily="34" charset="0"/>
              <a:buChar char="•"/>
            </a:pPr>
            <a:endParaRPr lang="en-US" sz="2400" dirty="0">
              <a:latin typeface="Equity A" pitchFamily="2" charset="0"/>
            </a:endParaRPr>
          </a:p>
          <a:p>
            <a:pPr marL="457200" indent="-457200" algn="l">
              <a:buFont typeface="Arial" panose="020B0604020202020204" pitchFamily="34" charset="0"/>
              <a:buChar char="•"/>
            </a:pPr>
            <a:endParaRPr lang="en-US" sz="3200" dirty="0">
              <a:latin typeface="Equity A" pitchFamily="2" charset="0"/>
            </a:endParaRPr>
          </a:p>
          <a:p>
            <a:pPr marL="457200" indent="-457200" algn="l">
              <a:buFont typeface="Arial" panose="020B0604020202020204" pitchFamily="34" charset="0"/>
              <a:buChar char="•"/>
            </a:pPr>
            <a:endParaRPr lang="en-US" sz="3200" dirty="0">
              <a:latin typeface="Equity A" pitchFamily="2" charset="0"/>
            </a:endParaRPr>
          </a:p>
          <a:p>
            <a:pPr marL="914400" lvl="1" indent="-457200" algn="l">
              <a:buFont typeface="Arial" panose="020B0604020202020204" pitchFamily="34" charset="0"/>
              <a:buChar char="•"/>
            </a:pPr>
            <a:endParaRPr lang="en-US" sz="2800" dirty="0">
              <a:latin typeface="Equity A" pitchFamily="2" charset="0"/>
            </a:endParaRPr>
          </a:p>
          <a:p>
            <a:pPr marL="457200" indent="-457200" algn="l">
              <a:buFont typeface="Arial" panose="020B0604020202020204" pitchFamily="34" charset="0"/>
              <a:buChar char="•"/>
            </a:pPr>
            <a:endParaRPr lang="en-US" sz="3200" dirty="0">
              <a:latin typeface="Equity A" pitchFamily="2" charset="0"/>
            </a:endParaRPr>
          </a:p>
        </p:txBody>
      </p:sp>
      <p:sp>
        <p:nvSpPr>
          <p:cNvPr id="4" name="TextBox 3">
            <a:extLst>
              <a:ext uri="{FF2B5EF4-FFF2-40B4-BE49-F238E27FC236}">
                <a16:creationId xmlns:a16="http://schemas.microsoft.com/office/drawing/2014/main" id="{BAB3002C-F349-DF90-E21D-7743F17E1BD8}"/>
              </a:ext>
            </a:extLst>
          </p:cNvPr>
          <p:cNvSpPr txBox="1"/>
          <p:nvPr/>
        </p:nvSpPr>
        <p:spPr>
          <a:xfrm>
            <a:off x="4515730" y="4360985"/>
            <a:ext cx="2588455" cy="369332"/>
          </a:xfrm>
          <a:prstGeom prst="rect">
            <a:avLst/>
          </a:prstGeom>
          <a:noFill/>
        </p:spPr>
        <p:txBody>
          <a:bodyPr wrap="square" rtlCol="0">
            <a:spAutoFit/>
          </a:bodyPr>
          <a:lstStyle/>
          <a:p>
            <a:pPr algn="ctr"/>
            <a:endParaRPr lang="en-US" dirty="0">
              <a:latin typeface="Equity A" pitchFamily="2" charset="0"/>
            </a:endParaRPr>
          </a:p>
        </p:txBody>
      </p:sp>
    </p:spTree>
    <p:extLst>
      <p:ext uri="{BB962C8B-B14F-4D97-AF65-F5344CB8AC3E}">
        <p14:creationId xmlns:p14="http://schemas.microsoft.com/office/powerpoint/2010/main" val="3389315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E7C5-2D59-174C-BEE6-E9B08D0DF0D2}"/>
              </a:ext>
            </a:extLst>
          </p:cNvPr>
          <p:cNvSpPr>
            <a:spLocks noGrp="1"/>
          </p:cNvSpPr>
          <p:nvPr>
            <p:ph type="ctrTitle"/>
          </p:nvPr>
        </p:nvSpPr>
        <p:spPr>
          <a:xfrm>
            <a:off x="424069" y="475752"/>
            <a:ext cx="11343862" cy="1185407"/>
          </a:xfrm>
        </p:spPr>
        <p:txBody>
          <a:bodyPr>
            <a:normAutofit/>
          </a:bodyPr>
          <a:lstStyle/>
          <a:p>
            <a:r>
              <a:rPr lang="en-US" sz="4800" b="1" dirty="0">
                <a:latin typeface="Equity A" pitchFamily="2" charset="0"/>
              </a:rPr>
              <a:t>Locke Elsewhere on Land Policy</a:t>
            </a:r>
          </a:p>
        </p:txBody>
      </p:sp>
      <p:sp>
        <p:nvSpPr>
          <p:cNvPr id="3" name="Subtitle 2">
            <a:extLst>
              <a:ext uri="{FF2B5EF4-FFF2-40B4-BE49-F238E27FC236}">
                <a16:creationId xmlns:a16="http://schemas.microsoft.com/office/drawing/2014/main" id="{E9F9243F-9196-59DB-728D-94D8DAD43ABF}"/>
              </a:ext>
            </a:extLst>
          </p:cNvPr>
          <p:cNvSpPr>
            <a:spLocks noGrp="1"/>
          </p:cNvSpPr>
          <p:nvPr>
            <p:ph type="subTitle" idx="1"/>
          </p:nvPr>
        </p:nvSpPr>
        <p:spPr>
          <a:xfrm>
            <a:off x="424069" y="1661159"/>
            <a:ext cx="11343862" cy="4938424"/>
          </a:xfrm>
        </p:spPr>
        <p:txBody>
          <a:bodyPr>
            <a:normAutofit fontScale="85000" lnSpcReduction="20000"/>
          </a:bodyPr>
          <a:lstStyle/>
          <a:p>
            <a:pPr marL="457200" indent="-457200" algn="l">
              <a:buFont typeface="Arial" panose="020B0604020202020204" pitchFamily="34" charset="0"/>
              <a:buChar char="•"/>
            </a:pPr>
            <a:r>
              <a:rPr lang="en-US" sz="3200" i="1" dirty="0">
                <a:latin typeface="Equity A" pitchFamily="2" charset="0"/>
              </a:rPr>
              <a:t>Some Considerations of the Consequences of the Lowering of Interest and the Raising the Value of Money</a:t>
            </a:r>
          </a:p>
          <a:p>
            <a:pPr marL="914400" lvl="1" indent="-457200" algn="l">
              <a:buFont typeface="Arial" panose="020B0604020202020204" pitchFamily="34" charset="0"/>
              <a:buChar char="•"/>
            </a:pPr>
            <a:r>
              <a:rPr lang="en-US" sz="2800" dirty="0">
                <a:latin typeface="Equity A" pitchFamily="2" charset="0"/>
              </a:rPr>
              <a:t>Published two years after </a:t>
            </a:r>
            <a:r>
              <a:rPr lang="en-US" sz="2800" i="1" dirty="0">
                <a:latin typeface="Equity A" pitchFamily="2" charset="0"/>
              </a:rPr>
              <a:t>II</a:t>
            </a:r>
            <a:r>
              <a:rPr lang="en-US" sz="2800" dirty="0">
                <a:latin typeface="Equity A" pitchFamily="2" charset="0"/>
              </a:rPr>
              <a:t>, advocates taxation on land</a:t>
            </a:r>
          </a:p>
          <a:p>
            <a:pPr marL="914400" lvl="1" indent="-457200" algn="l">
              <a:buFont typeface="Arial" panose="020B0604020202020204" pitchFamily="34" charset="0"/>
              <a:buChar char="•"/>
            </a:pPr>
            <a:r>
              <a:rPr lang="en-US" sz="2800" dirty="0">
                <a:latin typeface="Equity A" pitchFamily="2" charset="0"/>
              </a:rPr>
              <a:t>Numerous criticisms of landowners: </a:t>
            </a:r>
            <a:r>
              <a:rPr lang="en-US" sz="2800" dirty="0" err="1">
                <a:latin typeface="Equity A" pitchFamily="2" charset="0"/>
              </a:rPr>
              <a:t>eg</a:t>
            </a:r>
            <a:r>
              <a:rPr lang="en-US" sz="2800" dirty="0">
                <a:latin typeface="Equity A" pitchFamily="2" charset="0"/>
              </a:rPr>
              <a:t> </a:t>
            </a:r>
            <a:r>
              <a:rPr lang="en-US" sz="2600" dirty="0">
                <a:latin typeface="Equity A" pitchFamily="2" charset="0"/>
              </a:rPr>
              <a:t>“</a:t>
            </a:r>
            <a:r>
              <a:rPr lang="en-US" sz="2800" dirty="0">
                <a:latin typeface="Equity A" pitchFamily="2" charset="0"/>
              </a:rPr>
              <a:t>[T]he Land thereabout being already possessed by that sort of Industrious and Thriving Men, they have neither need, nor will, to Sell. In such places of Manufacture, the Riches of the one not arising from the </a:t>
            </a:r>
            <a:r>
              <a:rPr lang="en-US" sz="2800" b="1" dirty="0" err="1">
                <a:latin typeface="Equity A" pitchFamily="2" charset="0"/>
              </a:rPr>
              <a:t>squandring</a:t>
            </a:r>
            <a:r>
              <a:rPr lang="en-US" sz="2800" b="1" dirty="0">
                <a:latin typeface="Equity A" pitchFamily="2" charset="0"/>
              </a:rPr>
              <a:t> and waste </a:t>
            </a:r>
            <a:r>
              <a:rPr lang="en-US" sz="2800" dirty="0">
                <a:latin typeface="Equity A" pitchFamily="2" charset="0"/>
              </a:rPr>
              <a:t>of another, (</a:t>
            </a:r>
            <a:r>
              <a:rPr lang="en-US" sz="2800" b="1" dirty="0">
                <a:latin typeface="Equity A" pitchFamily="2" charset="0"/>
              </a:rPr>
              <a:t>as it doth in other places </a:t>
            </a:r>
            <a:r>
              <a:rPr lang="en-US" sz="2800" b="1" i="1" dirty="0">
                <a:latin typeface="Equity A" pitchFamily="2" charset="0"/>
              </a:rPr>
              <a:t>where Men live lazily upon the product of the Land</a:t>
            </a:r>
            <a:r>
              <a:rPr lang="en-US" sz="2800" dirty="0">
                <a:latin typeface="Equity A" pitchFamily="2" charset="0"/>
              </a:rPr>
              <a:t>)”</a:t>
            </a:r>
          </a:p>
          <a:p>
            <a:pPr marL="914400" lvl="1" indent="-457200" algn="l">
              <a:buFont typeface="Arial" panose="020B0604020202020204" pitchFamily="34" charset="0"/>
              <a:buChar char="•"/>
            </a:pPr>
            <a:r>
              <a:rPr lang="en-US" sz="2800" dirty="0">
                <a:latin typeface="Equity A" pitchFamily="2" charset="0"/>
              </a:rPr>
              <a:t>Cf </a:t>
            </a:r>
            <a:r>
              <a:rPr lang="en-US" sz="2800" i="1" dirty="0">
                <a:latin typeface="Equity A" pitchFamily="2" charset="0"/>
              </a:rPr>
              <a:t>II</a:t>
            </a:r>
            <a:r>
              <a:rPr lang="en-US" sz="2800" dirty="0">
                <a:latin typeface="Equity A" pitchFamily="2" charset="0"/>
              </a:rPr>
              <a:t> § 50 (anonymously) cont’d: “that prince, who shall be so wise and godlike, as by established laws of liberty to secure protection and encouragement to the honest industry of mankind, against the oppression of power and narrowness of party, will quickly be too hard for his </a:t>
            </a:r>
            <a:r>
              <a:rPr lang="en-US" sz="2800" dirty="0" err="1">
                <a:latin typeface="Equity A" pitchFamily="2" charset="0"/>
              </a:rPr>
              <a:t>neighbours</a:t>
            </a:r>
            <a:r>
              <a:rPr lang="en-US" sz="2800" dirty="0">
                <a:latin typeface="Equity A" pitchFamily="2" charset="0"/>
              </a:rPr>
              <a:t>: but this by the by”</a:t>
            </a:r>
            <a:endParaRPr lang="en-US" sz="2600" i="1" dirty="0">
              <a:latin typeface="Equity A" pitchFamily="2" charset="0"/>
            </a:endParaRPr>
          </a:p>
          <a:p>
            <a:pPr marL="457200" indent="-457200" algn="l">
              <a:buFont typeface="Arial" panose="020B0604020202020204" pitchFamily="34" charset="0"/>
              <a:buChar char="•"/>
            </a:pPr>
            <a:r>
              <a:rPr lang="en-US" sz="3200" i="1" dirty="0">
                <a:latin typeface="Equity A" pitchFamily="2" charset="0"/>
              </a:rPr>
              <a:t>Essay on the Poor Laws</a:t>
            </a:r>
          </a:p>
          <a:p>
            <a:pPr marL="914400" lvl="1" indent="-457200" algn="l">
              <a:buFont typeface="Arial" panose="020B0604020202020204" pitchFamily="34" charset="0"/>
              <a:buChar char="•"/>
            </a:pPr>
            <a:r>
              <a:rPr lang="en-US" sz="2800" dirty="0">
                <a:latin typeface="Equity A" pitchFamily="2" charset="0"/>
              </a:rPr>
              <a:t>Landowners obligated to employ job-seekers and youths §§ 9, 16</a:t>
            </a:r>
          </a:p>
          <a:p>
            <a:pPr marL="914400" lvl="1" indent="-457200" algn="l">
              <a:buFont typeface="Arial" panose="020B0604020202020204" pitchFamily="34" charset="0"/>
              <a:buChar char="•"/>
            </a:pPr>
            <a:r>
              <a:rPr lang="en-US" sz="2800" dirty="0">
                <a:latin typeface="Equity A" pitchFamily="2" charset="0"/>
              </a:rPr>
              <a:t>Administration of Poor Law funded by land tax and using waste land taken by eminent domain. </a:t>
            </a:r>
            <a:r>
              <a:rPr lang="en-US" sz="2800" dirty="0" err="1">
                <a:latin typeface="Equity A" pitchFamily="2" charset="0"/>
              </a:rPr>
              <a:t>Beier</a:t>
            </a:r>
            <a:r>
              <a:rPr lang="en-US" sz="2800" dirty="0">
                <a:latin typeface="Equity A" pitchFamily="2" charset="0"/>
              </a:rPr>
              <a:t> (2016).</a:t>
            </a:r>
          </a:p>
          <a:p>
            <a:pPr marL="457200" indent="-457200" algn="l">
              <a:buFont typeface="Arial" panose="020B0604020202020204" pitchFamily="34" charset="0"/>
              <a:buChar char="•"/>
            </a:pPr>
            <a:endParaRPr lang="en-US" sz="3200" dirty="0">
              <a:latin typeface="Equity A" pitchFamily="2" charset="0"/>
            </a:endParaRPr>
          </a:p>
          <a:p>
            <a:pPr marL="457200" indent="-457200" algn="l">
              <a:buFont typeface="Arial" panose="020B0604020202020204" pitchFamily="34" charset="0"/>
              <a:buChar char="•"/>
            </a:pPr>
            <a:endParaRPr lang="en-US" sz="3200" dirty="0">
              <a:latin typeface="Equity A" pitchFamily="2" charset="0"/>
            </a:endParaRPr>
          </a:p>
          <a:p>
            <a:pPr marL="914400" lvl="1" indent="-457200" algn="l">
              <a:buFont typeface="Arial" panose="020B0604020202020204" pitchFamily="34" charset="0"/>
              <a:buChar char="•"/>
            </a:pPr>
            <a:endParaRPr lang="en-US" sz="2800" dirty="0">
              <a:latin typeface="Equity A" pitchFamily="2" charset="0"/>
            </a:endParaRPr>
          </a:p>
          <a:p>
            <a:pPr marL="914400" lvl="1" indent="-457200" algn="l">
              <a:buFont typeface="Arial" panose="020B0604020202020204" pitchFamily="34" charset="0"/>
              <a:buChar char="•"/>
            </a:pPr>
            <a:endParaRPr lang="en-US" sz="2400" dirty="0">
              <a:latin typeface="Equity A" pitchFamily="2" charset="0"/>
            </a:endParaRPr>
          </a:p>
          <a:p>
            <a:pPr marL="457200" indent="-457200" algn="l">
              <a:buFont typeface="Arial" panose="020B0604020202020204" pitchFamily="34" charset="0"/>
              <a:buChar char="•"/>
            </a:pPr>
            <a:endParaRPr lang="en-US" sz="3200" dirty="0">
              <a:latin typeface="Equity A" pitchFamily="2" charset="0"/>
            </a:endParaRPr>
          </a:p>
          <a:p>
            <a:pPr marL="457200" indent="-457200" algn="l">
              <a:buFont typeface="Arial" panose="020B0604020202020204" pitchFamily="34" charset="0"/>
              <a:buChar char="•"/>
            </a:pPr>
            <a:endParaRPr lang="en-US" sz="3200" dirty="0">
              <a:latin typeface="Equity A" pitchFamily="2" charset="0"/>
            </a:endParaRPr>
          </a:p>
          <a:p>
            <a:pPr marL="914400" lvl="1" indent="-457200" algn="l">
              <a:buFont typeface="Arial" panose="020B0604020202020204" pitchFamily="34" charset="0"/>
              <a:buChar char="•"/>
            </a:pPr>
            <a:endParaRPr lang="en-US" sz="2800" dirty="0">
              <a:latin typeface="Equity A" pitchFamily="2" charset="0"/>
            </a:endParaRPr>
          </a:p>
          <a:p>
            <a:pPr marL="457200" indent="-457200" algn="l">
              <a:buFont typeface="Arial" panose="020B0604020202020204" pitchFamily="34" charset="0"/>
              <a:buChar char="•"/>
            </a:pPr>
            <a:endParaRPr lang="en-US" sz="3200" dirty="0">
              <a:latin typeface="Equity A" pitchFamily="2" charset="0"/>
            </a:endParaRPr>
          </a:p>
        </p:txBody>
      </p:sp>
      <p:sp>
        <p:nvSpPr>
          <p:cNvPr id="4" name="TextBox 3">
            <a:extLst>
              <a:ext uri="{FF2B5EF4-FFF2-40B4-BE49-F238E27FC236}">
                <a16:creationId xmlns:a16="http://schemas.microsoft.com/office/drawing/2014/main" id="{BAB3002C-F349-DF90-E21D-7743F17E1BD8}"/>
              </a:ext>
            </a:extLst>
          </p:cNvPr>
          <p:cNvSpPr txBox="1"/>
          <p:nvPr/>
        </p:nvSpPr>
        <p:spPr>
          <a:xfrm>
            <a:off x="4515730" y="4360985"/>
            <a:ext cx="2588455" cy="369332"/>
          </a:xfrm>
          <a:prstGeom prst="rect">
            <a:avLst/>
          </a:prstGeom>
          <a:noFill/>
        </p:spPr>
        <p:txBody>
          <a:bodyPr wrap="square" rtlCol="0">
            <a:spAutoFit/>
          </a:bodyPr>
          <a:lstStyle/>
          <a:p>
            <a:pPr algn="ctr"/>
            <a:endParaRPr lang="en-US" dirty="0">
              <a:latin typeface="Equity A" pitchFamily="2" charset="0"/>
            </a:endParaRPr>
          </a:p>
        </p:txBody>
      </p:sp>
    </p:spTree>
    <p:extLst>
      <p:ext uri="{BB962C8B-B14F-4D97-AF65-F5344CB8AC3E}">
        <p14:creationId xmlns:p14="http://schemas.microsoft.com/office/powerpoint/2010/main" val="3724697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E7C5-2D59-174C-BEE6-E9B08D0DF0D2}"/>
              </a:ext>
            </a:extLst>
          </p:cNvPr>
          <p:cNvSpPr>
            <a:spLocks noGrp="1"/>
          </p:cNvSpPr>
          <p:nvPr>
            <p:ph type="ctrTitle"/>
          </p:nvPr>
        </p:nvSpPr>
        <p:spPr>
          <a:xfrm>
            <a:off x="1524000" y="384313"/>
            <a:ext cx="9144000" cy="823842"/>
          </a:xfrm>
        </p:spPr>
        <p:txBody>
          <a:bodyPr>
            <a:normAutofit/>
          </a:bodyPr>
          <a:lstStyle/>
          <a:p>
            <a:r>
              <a:rPr lang="en-US" sz="4800" b="1" dirty="0">
                <a:latin typeface="Equity A" pitchFamily="2" charset="0"/>
              </a:rPr>
              <a:t>Parallels to Samuel von </a:t>
            </a:r>
            <a:r>
              <a:rPr lang="en-US" sz="4800" b="1" dirty="0" err="1">
                <a:latin typeface="Equity A" pitchFamily="2" charset="0"/>
              </a:rPr>
              <a:t>Pufendorf</a:t>
            </a:r>
            <a:endParaRPr lang="en-US" sz="4800" b="1" dirty="0">
              <a:latin typeface="Equity A" pitchFamily="2" charset="0"/>
            </a:endParaRPr>
          </a:p>
        </p:txBody>
      </p:sp>
      <p:sp>
        <p:nvSpPr>
          <p:cNvPr id="3" name="Subtitle 2">
            <a:extLst>
              <a:ext uri="{FF2B5EF4-FFF2-40B4-BE49-F238E27FC236}">
                <a16:creationId xmlns:a16="http://schemas.microsoft.com/office/drawing/2014/main" id="{E9F9243F-9196-59DB-728D-94D8DAD43ABF}"/>
              </a:ext>
            </a:extLst>
          </p:cNvPr>
          <p:cNvSpPr>
            <a:spLocks noGrp="1"/>
          </p:cNvSpPr>
          <p:nvPr>
            <p:ph type="subTitle" idx="1"/>
          </p:nvPr>
        </p:nvSpPr>
        <p:spPr>
          <a:xfrm>
            <a:off x="424069" y="1535045"/>
            <a:ext cx="11343862" cy="5064538"/>
          </a:xfrm>
        </p:spPr>
        <p:txBody>
          <a:bodyPr>
            <a:normAutofit/>
          </a:bodyPr>
          <a:lstStyle/>
          <a:p>
            <a:pPr marL="457200" indent="-457200" algn="l">
              <a:buFont typeface="Arial" panose="020B0604020202020204" pitchFamily="34" charset="0"/>
              <a:buChar char="•"/>
            </a:pPr>
            <a:r>
              <a:rPr lang="en-US" sz="3200" dirty="0" err="1">
                <a:latin typeface="Equity A" pitchFamily="2" charset="0"/>
              </a:rPr>
              <a:t>Pufendorf’s</a:t>
            </a:r>
            <a:r>
              <a:rPr lang="en-US" sz="3200" dirty="0">
                <a:latin typeface="Equity A" pitchFamily="2" charset="0"/>
              </a:rPr>
              <a:t> influence on Locke well-known: </a:t>
            </a:r>
            <a:r>
              <a:rPr lang="en-US" sz="3200" dirty="0" err="1">
                <a:latin typeface="Equity A" pitchFamily="2" charset="0"/>
              </a:rPr>
              <a:t>eg</a:t>
            </a:r>
            <a:r>
              <a:rPr lang="en-US" sz="3200" dirty="0">
                <a:latin typeface="Equity A" pitchFamily="2" charset="0"/>
              </a:rPr>
              <a:t> he called </a:t>
            </a:r>
            <a:r>
              <a:rPr lang="en-US" sz="3200" i="1" dirty="0">
                <a:latin typeface="Equity A" pitchFamily="2" charset="0"/>
              </a:rPr>
              <a:t>Of the Law of Nature and Nations </a:t>
            </a:r>
            <a:r>
              <a:rPr lang="en-US" sz="3200" dirty="0">
                <a:latin typeface="Equity A" pitchFamily="2" charset="0"/>
              </a:rPr>
              <a:t>"best book" of its kind. </a:t>
            </a:r>
            <a:r>
              <a:rPr lang="en-US" sz="3200" dirty="0" err="1">
                <a:latin typeface="Equity A" pitchFamily="2" charset="0"/>
              </a:rPr>
              <a:t>Laslett</a:t>
            </a:r>
            <a:r>
              <a:rPr lang="en-US" sz="3200" dirty="0">
                <a:latin typeface="Equity A" pitchFamily="2" charset="0"/>
              </a:rPr>
              <a:t> (1999)</a:t>
            </a:r>
          </a:p>
          <a:p>
            <a:pPr marL="457200" indent="-457200" algn="l">
              <a:buFont typeface="Arial" panose="020B0604020202020204" pitchFamily="34" charset="0"/>
              <a:buChar char="•"/>
            </a:pPr>
            <a:r>
              <a:rPr lang="en-US" sz="3200" dirty="0">
                <a:latin typeface="Equity A" pitchFamily="2" charset="0"/>
              </a:rPr>
              <a:t>Large overlap between </a:t>
            </a:r>
            <a:r>
              <a:rPr lang="en-US" sz="3200" i="1" dirty="0">
                <a:latin typeface="Equity A" pitchFamily="2" charset="0"/>
              </a:rPr>
              <a:t>LNN </a:t>
            </a:r>
            <a:r>
              <a:rPr lang="en-US" sz="3200" dirty="0">
                <a:latin typeface="Equity A" pitchFamily="2" charset="0"/>
              </a:rPr>
              <a:t>and </a:t>
            </a:r>
            <a:r>
              <a:rPr lang="en-US" sz="3200" i="1" dirty="0">
                <a:latin typeface="Equity A" pitchFamily="2" charset="0"/>
              </a:rPr>
              <a:t>Some Considerations </a:t>
            </a:r>
            <a:r>
              <a:rPr lang="en-US" sz="3200" dirty="0">
                <a:latin typeface="Equity A" pitchFamily="2" charset="0"/>
              </a:rPr>
              <a:t>and </a:t>
            </a:r>
            <a:r>
              <a:rPr lang="en-US" sz="3200" i="1" dirty="0">
                <a:latin typeface="Equity A" pitchFamily="2" charset="0"/>
              </a:rPr>
              <a:t>Second Treatise</a:t>
            </a:r>
            <a:r>
              <a:rPr lang="en-US" sz="3200" dirty="0">
                <a:latin typeface="Equity A" pitchFamily="2" charset="0"/>
              </a:rPr>
              <a:t>, incl. "Of Property” and on tacit vs express consent. Russell (1986); </a:t>
            </a:r>
            <a:r>
              <a:rPr lang="en-US" sz="3200" dirty="0" err="1">
                <a:latin typeface="Equity A" pitchFamily="2" charset="0"/>
              </a:rPr>
              <a:t>Sæther</a:t>
            </a:r>
            <a:r>
              <a:rPr lang="en-US" sz="3200" dirty="0">
                <a:latin typeface="Equity A" pitchFamily="2" charset="0"/>
              </a:rPr>
              <a:t> (2021)</a:t>
            </a:r>
          </a:p>
          <a:p>
            <a:pPr marL="457200" indent="-457200" algn="l">
              <a:buFont typeface="Arial" panose="020B0604020202020204" pitchFamily="34" charset="0"/>
              <a:buChar char="•"/>
            </a:pPr>
            <a:r>
              <a:rPr lang="en-US" sz="3200" dirty="0">
                <a:latin typeface="Equity A" pitchFamily="2" charset="0"/>
              </a:rPr>
              <a:t>Close similarities between my reading of Locke and </a:t>
            </a:r>
            <a:r>
              <a:rPr lang="en-US" sz="3200" i="1" dirty="0">
                <a:latin typeface="Equity A" pitchFamily="2" charset="0"/>
              </a:rPr>
              <a:t>LNN</a:t>
            </a:r>
            <a:r>
              <a:rPr lang="en-US" sz="3200" dirty="0">
                <a:latin typeface="Equity A" pitchFamily="2" charset="0"/>
              </a:rPr>
              <a:t>’s “Of Price”. </a:t>
            </a:r>
            <a:r>
              <a:rPr lang="en-US" sz="3200" dirty="0" err="1">
                <a:latin typeface="Equity A" pitchFamily="2" charset="0"/>
              </a:rPr>
              <a:t>Hont</a:t>
            </a:r>
            <a:r>
              <a:rPr lang="en-US" sz="3200" dirty="0">
                <a:latin typeface="Equity A" pitchFamily="2" charset="0"/>
              </a:rPr>
              <a:t> &amp; Ignatieff (1986)</a:t>
            </a:r>
          </a:p>
          <a:p>
            <a:pPr marL="914400" lvl="1" indent="-457200" algn="l">
              <a:buFont typeface="Arial" panose="020B0604020202020204" pitchFamily="34" charset="0"/>
              <a:buChar char="•"/>
            </a:pPr>
            <a:r>
              <a:rPr lang="en-US" sz="2400" dirty="0">
                <a:latin typeface="Equity A" pitchFamily="2" charset="0"/>
              </a:rPr>
              <a:t>Á la “Of Property,” “Of Price” attributes inequality to emergence of money. § 14 </a:t>
            </a:r>
          </a:p>
          <a:p>
            <a:pPr marL="914400" lvl="1" indent="-457200" algn="l">
              <a:buFont typeface="Arial" panose="020B0604020202020204" pitchFamily="34" charset="0"/>
              <a:buChar char="•"/>
            </a:pPr>
            <a:r>
              <a:rPr lang="en-US" sz="2400" dirty="0">
                <a:latin typeface="Equity A" pitchFamily="2" charset="0"/>
              </a:rPr>
              <a:t>“Of Price” argues government should aim to make wages rise and fall with the price of land §§ 15-16 </a:t>
            </a:r>
          </a:p>
          <a:p>
            <a:pPr marL="914400" lvl="1" indent="-457200" algn="l">
              <a:buFont typeface="Arial" panose="020B0604020202020204" pitchFamily="34" charset="0"/>
              <a:buChar char="•"/>
            </a:pPr>
            <a:endParaRPr lang="en-US" sz="2400" dirty="0">
              <a:latin typeface="Equity A" pitchFamily="2" charset="0"/>
            </a:endParaRPr>
          </a:p>
          <a:p>
            <a:pPr marL="914400" lvl="1" indent="-457200" algn="l">
              <a:buFont typeface="Arial" panose="020B0604020202020204" pitchFamily="34" charset="0"/>
              <a:buChar char="•"/>
            </a:pPr>
            <a:endParaRPr lang="en-US" sz="2400" dirty="0">
              <a:latin typeface="Equity A" pitchFamily="2" charset="0"/>
            </a:endParaRPr>
          </a:p>
          <a:p>
            <a:pPr marL="457200" indent="-457200" algn="l">
              <a:buFont typeface="Arial" panose="020B0604020202020204" pitchFamily="34" charset="0"/>
              <a:buChar char="•"/>
            </a:pPr>
            <a:endParaRPr lang="en-US" sz="3200" dirty="0">
              <a:highlight>
                <a:srgbClr val="FFFF00"/>
              </a:highlight>
              <a:latin typeface="Equity A" pitchFamily="2" charset="0"/>
            </a:endParaRPr>
          </a:p>
          <a:p>
            <a:pPr lvl="1" algn="l"/>
            <a:endParaRPr lang="en-US" sz="2800" dirty="0">
              <a:latin typeface="Equity A" pitchFamily="2" charset="0"/>
            </a:endParaRPr>
          </a:p>
          <a:p>
            <a:pPr marL="457200" indent="-457200" algn="l">
              <a:buFont typeface="Arial" panose="020B0604020202020204" pitchFamily="34" charset="0"/>
              <a:buChar char="•"/>
            </a:pPr>
            <a:endParaRPr lang="en-US" sz="3200" dirty="0">
              <a:latin typeface="Equity A" pitchFamily="2" charset="0"/>
            </a:endParaRPr>
          </a:p>
          <a:p>
            <a:pPr marL="914400" lvl="1" indent="-457200" algn="l">
              <a:buFont typeface="Arial" panose="020B0604020202020204" pitchFamily="34" charset="0"/>
              <a:buChar char="•"/>
            </a:pPr>
            <a:endParaRPr lang="en-US" sz="2800" dirty="0">
              <a:latin typeface="Equity A" pitchFamily="2" charset="0"/>
            </a:endParaRPr>
          </a:p>
          <a:p>
            <a:pPr marL="457200" indent="-457200" algn="l">
              <a:buFont typeface="Arial" panose="020B0604020202020204" pitchFamily="34" charset="0"/>
              <a:buChar char="•"/>
            </a:pPr>
            <a:endParaRPr lang="en-US" sz="3200" dirty="0">
              <a:latin typeface="Equity A" pitchFamily="2" charset="0"/>
            </a:endParaRPr>
          </a:p>
        </p:txBody>
      </p:sp>
      <p:sp>
        <p:nvSpPr>
          <p:cNvPr id="4" name="TextBox 3">
            <a:extLst>
              <a:ext uri="{FF2B5EF4-FFF2-40B4-BE49-F238E27FC236}">
                <a16:creationId xmlns:a16="http://schemas.microsoft.com/office/drawing/2014/main" id="{BAB3002C-F349-DF90-E21D-7743F17E1BD8}"/>
              </a:ext>
            </a:extLst>
          </p:cNvPr>
          <p:cNvSpPr txBox="1"/>
          <p:nvPr/>
        </p:nvSpPr>
        <p:spPr>
          <a:xfrm>
            <a:off x="4515730" y="4360985"/>
            <a:ext cx="2588455" cy="369332"/>
          </a:xfrm>
          <a:prstGeom prst="rect">
            <a:avLst/>
          </a:prstGeom>
          <a:noFill/>
        </p:spPr>
        <p:txBody>
          <a:bodyPr wrap="square" rtlCol="0">
            <a:spAutoFit/>
          </a:bodyPr>
          <a:lstStyle/>
          <a:p>
            <a:pPr algn="ctr"/>
            <a:endParaRPr lang="en-US" dirty="0">
              <a:latin typeface="Equity A" pitchFamily="2" charset="0"/>
            </a:endParaRPr>
          </a:p>
        </p:txBody>
      </p:sp>
    </p:spTree>
    <p:extLst>
      <p:ext uri="{BB962C8B-B14F-4D97-AF65-F5344CB8AC3E}">
        <p14:creationId xmlns:p14="http://schemas.microsoft.com/office/powerpoint/2010/main" val="1676734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E7C5-2D59-174C-BEE6-E9B08D0DF0D2}"/>
              </a:ext>
            </a:extLst>
          </p:cNvPr>
          <p:cNvSpPr>
            <a:spLocks noGrp="1"/>
          </p:cNvSpPr>
          <p:nvPr>
            <p:ph type="ctrTitle"/>
          </p:nvPr>
        </p:nvSpPr>
        <p:spPr>
          <a:xfrm>
            <a:off x="1524000" y="384313"/>
            <a:ext cx="9144000" cy="823842"/>
          </a:xfrm>
        </p:spPr>
        <p:txBody>
          <a:bodyPr>
            <a:normAutofit/>
          </a:bodyPr>
          <a:lstStyle/>
          <a:p>
            <a:r>
              <a:rPr lang="en-US" sz="4800" b="1" dirty="0">
                <a:latin typeface="Equity A" pitchFamily="2" charset="0"/>
              </a:rPr>
              <a:t>References p. 1</a:t>
            </a:r>
          </a:p>
        </p:txBody>
      </p:sp>
      <p:sp>
        <p:nvSpPr>
          <p:cNvPr id="3" name="Subtitle 2">
            <a:extLst>
              <a:ext uri="{FF2B5EF4-FFF2-40B4-BE49-F238E27FC236}">
                <a16:creationId xmlns:a16="http://schemas.microsoft.com/office/drawing/2014/main" id="{E9F9243F-9196-59DB-728D-94D8DAD43ABF}"/>
              </a:ext>
            </a:extLst>
          </p:cNvPr>
          <p:cNvSpPr>
            <a:spLocks noGrp="1"/>
          </p:cNvSpPr>
          <p:nvPr>
            <p:ph type="subTitle" idx="1"/>
          </p:nvPr>
        </p:nvSpPr>
        <p:spPr>
          <a:xfrm>
            <a:off x="424069" y="1535045"/>
            <a:ext cx="11343862" cy="4640468"/>
          </a:xfrm>
        </p:spPr>
        <p:txBody>
          <a:bodyPr>
            <a:normAutofit fontScale="92500" lnSpcReduction="10000"/>
          </a:bodyPr>
          <a:lstStyle/>
          <a:p>
            <a:pPr marL="457200" indent="-457200" algn="l">
              <a:buFont typeface="Arial" panose="020B0604020202020204" pitchFamily="34" charset="0"/>
              <a:buChar char="•"/>
            </a:pPr>
            <a:r>
              <a:rPr lang="en-US" sz="2800" dirty="0" err="1">
                <a:effectLst/>
                <a:latin typeface="Equity A" pitchFamily="2" charset="0"/>
                <a:ea typeface="Cambria" panose="02040503050406030204" pitchFamily="18" charset="0"/>
                <a:cs typeface="Times New Roman" panose="02020603050405020304" pitchFamily="18" charset="0"/>
              </a:rPr>
              <a:t>Beier</a:t>
            </a:r>
            <a:r>
              <a:rPr lang="en-US" sz="2800" dirty="0">
                <a:effectLst/>
                <a:latin typeface="Equity A" pitchFamily="2" charset="0"/>
                <a:ea typeface="Cambria" panose="02040503050406030204" pitchFamily="18" charset="0"/>
                <a:cs typeface="Times New Roman" panose="02020603050405020304" pitchFamily="18" charset="0"/>
              </a:rPr>
              <a:t>, A.L. 2016. </a:t>
            </a:r>
            <a:r>
              <a:rPr lang="en-US" sz="2800" i="1" dirty="0">
                <a:effectLst/>
                <a:latin typeface="Equity A" pitchFamily="2" charset="0"/>
                <a:ea typeface="Cambria" panose="02040503050406030204" pitchFamily="18" charset="0"/>
                <a:cs typeface="Times New Roman" panose="02020603050405020304" pitchFamily="18" charset="0"/>
              </a:rPr>
              <a:t>The Problem of the Poor in Tudor and Early Stuart England</a:t>
            </a:r>
            <a:r>
              <a:rPr lang="en-US" sz="2800" dirty="0">
                <a:effectLst/>
                <a:latin typeface="Equity A" pitchFamily="2" charset="0"/>
                <a:ea typeface="Cambria" panose="02040503050406030204" pitchFamily="18" charset="0"/>
                <a:cs typeface="Times New Roman" panose="02020603050405020304" pitchFamily="18" charset="0"/>
              </a:rPr>
              <a:t>. Routledge.</a:t>
            </a:r>
          </a:p>
          <a:p>
            <a:pPr marL="457200" indent="-457200" algn="l">
              <a:buFont typeface="Arial" panose="020B0604020202020204" pitchFamily="34" charset="0"/>
              <a:buChar char="•"/>
            </a:pPr>
            <a:r>
              <a:rPr lang="en-US" sz="2800" dirty="0">
                <a:effectLst/>
                <a:latin typeface="Equity A" pitchFamily="2" charset="0"/>
                <a:ea typeface="Cambria" panose="02040503050406030204" pitchFamily="18" charset="0"/>
                <a:cs typeface="Times New Roman" panose="02020603050405020304" pitchFamily="18" charset="0"/>
              </a:rPr>
              <a:t>Boyd, R. 2016. Locke on Property and Money. In M. Stuart (Ed.), </a:t>
            </a:r>
            <a:r>
              <a:rPr lang="en-US" sz="2800" i="1" dirty="0">
                <a:effectLst/>
                <a:latin typeface="Equity A" pitchFamily="2" charset="0"/>
                <a:ea typeface="Cambria" panose="02040503050406030204" pitchFamily="18" charset="0"/>
                <a:cs typeface="Times New Roman" panose="02020603050405020304" pitchFamily="18" charset="0"/>
              </a:rPr>
              <a:t>A Companion to Locke</a:t>
            </a:r>
            <a:r>
              <a:rPr lang="en-US" sz="2800" dirty="0">
                <a:effectLst/>
                <a:latin typeface="Equity A" pitchFamily="2" charset="0"/>
                <a:ea typeface="Cambria" panose="02040503050406030204" pitchFamily="18" charset="0"/>
                <a:cs typeface="Times New Roman" panose="02020603050405020304" pitchFamily="18" charset="0"/>
              </a:rPr>
              <a:t> (pp. 394-412). Wiley-Blackwell.</a:t>
            </a:r>
          </a:p>
          <a:p>
            <a:pPr marL="457200" indent="-457200" algn="l">
              <a:buFont typeface="Arial" panose="020B0604020202020204" pitchFamily="34" charset="0"/>
              <a:buChar char="•"/>
            </a:pPr>
            <a:r>
              <a:rPr lang="en-US" sz="2800" dirty="0" err="1">
                <a:latin typeface="Equity A" pitchFamily="2" charset="0"/>
              </a:rPr>
              <a:t>Hont</a:t>
            </a:r>
            <a:r>
              <a:rPr lang="en-US" sz="2800" dirty="0">
                <a:latin typeface="Equity A" pitchFamily="2" charset="0"/>
              </a:rPr>
              <a:t>, I. &amp; Ignatieff, M. 1986. Needs and Justice in the Wealth of Nations: An Introductory Essay. In I. </a:t>
            </a:r>
            <a:r>
              <a:rPr lang="en-US" sz="2800" dirty="0" err="1">
                <a:latin typeface="Equity A" pitchFamily="2" charset="0"/>
              </a:rPr>
              <a:t>Hont</a:t>
            </a:r>
            <a:r>
              <a:rPr lang="en-US" sz="2800" dirty="0">
                <a:latin typeface="Equity A" pitchFamily="2" charset="0"/>
              </a:rPr>
              <a:t> &amp; M. Ignatieff (Eds.), </a:t>
            </a:r>
            <a:r>
              <a:rPr lang="en-US" sz="2800" i="1" dirty="0">
                <a:latin typeface="Equity A" pitchFamily="2" charset="0"/>
              </a:rPr>
              <a:t>Wealth and Virtue: The Shaping of Political Economy in the Scottish Enlightenment</a:t>
            </a:r>
            <a:r>
              <a:rPr lang="en-US" sz="2800" dirty="0">
                <a:latin typeface="Equity A" pitchFamily="2" charset="0"/>
              </a:rPr>
              <a:t> (pp. 1-44). Cambridge University Press.</a:t>
            </a:r>
          </a:p>
          <a:p>
            <a:pPr marL="457200" indent="-457200" algn="l">
              <a:buFont typeface="Arial" panose="020B0604020202020204" pitchFamily="34" charset="0"/>
              <a:buChar char="•"/>
            </a:pPr>
            <a:r>
              <a:rPr lang="en-US" sz="2800" dirty="0" err="1">
                <a:latin typeface="Equity A" pitchFamily="2" charset="0"/>
              </a:rPr>
              <a:t>Laslett</a:t>
            </a:r>
            <a:r>
              <a:rPr lang="en-US" sz="2800" dirty="0">
                <a:latin typeface="Equity A" pitchFamily="2" charset="0"/>
              </a:rPr>
              <a:t> , P. 1999. Introduction. In P. </a:t>
            </a:r>
            <a:r>
              <a:rPr lang="en-US" sz="2800" dirty="0" err="1">
                <a:latin typeface="Equity A" pitchFamily="2" charset="0"/>
              </a:rPr>
              <a:t>Laslett</a:t>
            </a:r>
            <a:r>
              <a:rPr lang="en-US" sz="2800" dirty="0">
                <a:latin typeface="Equity A" pitchFamily="2" charset="0"/>
              </a:rPr>
              <a:t> (Ed.), </a:t>
            </a:r>
            <a:r>
              <a:rPr lang="en-US" sz="2800" i="1" dirty="0">
                <a:latin typeface="Equity A" pitchFamily="2" charset="0"/>
              </a:rPr>
              <a:t>John Locke: Two Treatises of Government</a:t>
            </a:r>
            <a:r>
              <a:rPr lang="en-US" sz="2800" dirty="0">
                <a:latin typeface="Equity A" pitchFamily="2" charset="0"/>
              </a:rPr>
              <a:t> (pp. 3-122). Cambridge University Press. </a:t>
            </a:r>
          </a:p>
          <a:p>
            <a:pPr marL="457200" indent="-457200" algn="l">
              <a:buFont typeface="Arial" panose="020B0604020202020204" pitchFamily="34" charset="0"/>
              <a:buChar char="•"/>
            </a:pPr>
            <a:r>
              <a:rPr lang="en-US" sz="2800" dirty="0">
                <a:latin typeface="Equity A" pitchFamily="2" charset="0"/>
              </a:rPr>
              <a:t>Layman, D.M. 2015. Sufficiency and freedom in Locke’s Theory of Property. </a:t>
            </a:r>
            <a:r>
              <a:rPr lang="en-US" sz="2800" i="1" dirty="0">
                <a:latin typeface="Equity A" pitchFamily="2" charset="0"/>
              </a:rPr>
              <a:t>European Journal of Political Theory,</a:t>
            </a:r>
            <a:r>
              <a:rPr lang="en-US" sz="2800" dirty="0">
                <a:latin typeface="Equity A" pitchFamily="2" charset="0"/>
              </a:rPr>
              <a:t> 17(2): 152-173.</a:t>
            </a:r>
          </a:p>
          <a:p>
            <a:pPr marL="457200" indent="-457200" algn="l">
              <a:buFont typeface="Arial" panose="020B0604020202020204" pitchFamily="34" charset="0"/>
              <a:buChar char="•"/>
            </a:pPr>
            <a:endParaRPr lang="en-US" sz="2800" dirty="0">
              <a:effectLst/>
              <a:latin typeface="Equity A" pitchFamily="2" charset="0"/>
              <a:ea typeface="Cambria" panose="02040503050406030204" pitchFamily="18" charset="0"/>
              <a:cs typeface="Times New Roman" panose="02020603050405020304" pitchFamily="18" charset="0"/>
            </a:endParaRPr>
          </a:p>
          <a:p>
            <a:pPr marL="457200" indent="-457200" algn="l">
              <a:buFont typeface="Arial" panose="020B0604020202020204" pitchFamily="34" charset="0"/>
              <a:buChar char="•"/>
            </a:pPr>
            <a:endParaRPr lang="en-US" sz="2800" dirty="0">
              <a:latin typeface="Equity A" pitchFamily="2" charset="0"/>
            </a:endParaRPr>
          </a:p>
        </p:txBody>
      </p:sp>
      <p:sp>
        <p:nvSpPr>
          <p:cNvPr id="4" name="TextBox 3">
            <a:extLst>
              <a:ext uri="{FF2B5EF4-FFF2-40B4-BE49-F238E27FC236}">
                <a16:creationId xmlns:a16="http://schemas.microsoft.com/office/drawing/2014/main" id="{BAB3002C-F349-DF90-E21D-7743F17E1BD8}"/>
              </a:ext>
            </a:extLst>
          </p:cNvPr>
          <p:cNvSpPr txBox="1"/>
          <p:nvPr/>
        </p:nvSpPr>
        <p:spPr>
          <a:xfrm>
            <a:off x="4515730" y="4360985"/>
            <a:ext cx="2588455" cy="369332"/>
          </a:xfrm>
          <a:prstGeom prst="rect">
            <a:avLst/>
          </a:prstGeom>
          <a:noFill/>
        </p:spPr>
        <p:txBody>
          <a:bodyPr wrap="square" rtlCol="0">
            <a:spAutoFit/>
          </a:bodyPr>
          <a:lstStyle/>
          <a:p>
            <a:pPr algn="ctr"/>
            <a:endParaRPr lang="en-US" dirty="0">
              <a:latin typeface="Equity A" pitchFamily="2" charset="0"/>
            </a:endParaRPr>
          </a:p>
        </p:txBody>
      </p:sp>
    </p:spTree>
    <p:extLst>
      <p:ext uri="{BB962C8B-B14F-4D97-AF65-F5344CB8AC3E}">
        <p14:creationId xmlns:p14="http://schemas.microsoft.com/office/powerpoint/2010/main" val="3873233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E7C5-2D59-174C-BEE6-E9B08D0DF0D2}"/>
              </a:ext>
            </a:extLst>
          </p:cNvPr>
          <p:cNvSpPr>
            <a:spLocks noGrp="1"/>
          </p:cNvSpPr>
          <p:nvPr>
            <p:ph type="ctrTitle"/>
          </p:nvPr>
        </p:nvSpPr>
        <p:spPr>
          <a:xfrm>
            <a:off x="1524000" y="384313"/>
            <a:ext cx="9144000" cy="823842"/>
          </a:xfrm>
        </p:spPr>
        <p:txBody>
          <a:bodyPr>
            <a:normAutofit/>
          </a:bodyPr>
          <a:lstStyle/>
          <a:p>
            <a:r>
              <a:rPr lang="en-US" sz="4800" b="1" dirty="0">
                <a:latin typeface="Equity A" pitchFamily="2" charset="0"/>
              </a:rPr>
              <a:t>References p. 2</a:t>
            </a:r>
          </a:p>
        </p:txBody>
      </p:sp>
      <p:sp>
        <p:nvSpPr>
          <p:cNvPr id="3" name="Subtitle 2">
            <a:extLst>
              <a:ext uri="{FF2B5EF4-FFF2-40B4-BE49-F238E27FC236}">
                <a16:creationId xmlns:a16="http://schemas.microsoft.com/office/drawing/2014/main" id="{E9F9243F-9196-59DB-728D-94D8DAD43ABF}"/>
              </a:ext>
            </a:extLst>
          </p:cNvPr>
          <p:cNvSpPr>
            <a:spLocks noGrp="1"/>
          </p:cNvSpPr>
          <p:nvPr>
            <p:ph type="subTitle" idx="1"/>
          </p:nvPr>
        </p:nvSpPr>
        <p:spPr>
          <a:xfrm>
            <a:off x="424069" y="1535045"/>
            <a:ext cx="11343862" cy="4640468"/>
          </a:xfrm>
        </p:spPr>
        <p:txBody>
          <a:bodyPr>
            <a:normAutofit fontScale="92500" lnSpcReduction="10000"/>
          </a:bodyPr>
          <a:lstStyle/>
          <a:p>
            <a:pPr marL="457200" indent="-457200" algn="l">
              <a:buFont typeface="Arial" panose="020B0604020202020204" pitchFamily="34" charset="0"/>
              <a:buChar char="•"/>
            </a:pPr>
            <a:r>
              <a:rPr lang="en-US" sz="2800" dirty="0">
                <a:latin typeface="Equity A" pitchFamily="2" charset="0"/>
              </a:rPr>
              <a:t>Layman, D.M. 2020. </a:t>
            </a:r>
            <a:r>
              <a:rPr lang="en-US" sz="2800" i="1" dirty="0">
                <a:effectLst/>
                <a:latin typeface="Equity A" pitchFamily="2" charset="0"/>
                <a:ea typeface="Cambria" panose="02040503050406030204" pitchFamily="18" charset="0"/>
                <a:cs typeface="Times New Roman" panose="02020603050405020304" pitchFamily="18" charset="0"/>
              </a:rPr>
              <a:t>Locke Among the Radicals: Liberty and Property in the Nineteenth Century</a:t>
            </a:r>
            <a:r>
              <a:rPr lang="en-US" sz="2800" dirty="0">
                <a:effectLst/>
                <a:latin typeface="Equity A" pitchFamily="2" charset="0"/>
                <a:ea typeface="Cambria" panose="02040503050406030204" pitchFamily="18" charset="0"/>
                <a:cs typeface="Times New Roman" panose="02020603050405020304" pitchFamily="18" charset="0"/>
              </a:rPr>
              <a:t>. Oxford University Press.</a:t>
            </a:r>
          </a:p>
          <a:p>
            <a:pPr marL="457200" indent="-457200" algn="l">
              <a:buFont typeface="Arial" panose="020B0604020202020204" pitchFamily="34" charset="0"/>
              <a:buChar char="•"/>
            </a:pPr>
            <a:r>
              <a:rPr lang="en-US" sz="2800" dirty="0">
                <a:effectLst/>
                <a:latin typeface="Equity A" pitchFamily="2" charset="0"/>
                <a:ea typeface="Cambria" panose="02040503050406030204" pitchFamily="18" charset="0"/>
                <a:cs typeface="Times New Roman" panose="02020603050405020304" pitchFamily="18" charset="0"/>
              </a:rPr>
              <a:t>Layman, D.M. 2022. Locke’s Republican and Liberal Legacy. In J. Gordon-Roth &amp; S. Weinberg (Eds.), </a:t>
            </a:r>
            <a:r>
              <a:rPr lang="en-US" sz="2800" i="1" dirty="0">
                <a:effectLst/>
                <a:latin typeface="Equity A" pitchFamily="2" charset="0"/>
                <a:ea typeface="Cambria" panose="02040503050406030204" pitchFamily="18" charset="0"/>
                <a:cs typeface="Times New Roman" panose="02020603050405020304" pitchFamily="18" charset="0"/>
              </a:rPr>
              <a:t>The Lockean Mind</a:t>
            </a:r>
            <a:r>
              <a:rPr lang="en-US" sz="2800" dirty="0">
                <a:effectLst/>
                <a:latin typeface="Equity A" pitchFamily="2" charset="0"/>
                <a:ea typeface="Cambria" panose="02040503050406030204" pitchFamily="18" charset="0"/>
                <a:cs typeface="Times New Roman" panose="02020603050405020304" pitchFamily="18" charset="0"/>
              </a:rPr>
              <a:t> (pp. 465-76). Routledge.</a:t>
            </a:r>
          </a:p>
          <a:p>
            <a:pPr marL="457200" indent="-457200" algn="l">
              <a:buFont typeface="Arial" panose="020B0604020202020204" pitchFamily="34" charset="0"/>
              <a:buChar char="•"/>
            </a:pPr>
            <a:r>
              <a:rPr lang="en-US" sz="2800" dirty="0">
                <a:latin typeface="Equity A" pitchFamily="2" charset="0"/>
              </a:rPr>
              <a:t>Russell, R. 1986. Locke on Tacit and Express Consent: Misinterpretations and Inconsistencies. </a:t>
            </a:r>
            <a:r>
              <a:rPr lang="en-US" sz="2800" i="1" dirty="0">
                <a:latin typeface="Equity A" pitchFamily="2" charset="0"/>
              </a:rPr>
              <a:t>Political Theory</a:t>
            </a:r>
            <a:r>
              <a:rPr lang="en-US" sz="2800" dirty="0">
                <a:latin typeface="Equity A" pitchFamily="2" charset="0"/>
              </a:rPr>
              <a:t> 14(2): 291-306.</a:t>
            </a:r>
            <a:endParaRPr lang="en-US" sz="2800" dirty="0">
              <a:effectLst/>
              <a:latin typeface="Equity A" pitchFamily="2" charset="0"/>
              <a:ea typeface="Cambria" panose="02040503050406030204" pitchFamily="18" charset="0"/>
              <a:cs typeface="Times New Roman" panose="02020603050405020304" pitchFamily="18" charset="0"/>
            </a:endParaRPr>
          </a:p>
          <a:p>
            <a:pPr marL="457200" indent="-457200" algn="l">
              <a:buFont typeface="Arial" panose="020B0604020202020204" pitchFamily="34" charset="0"/>
              <a:buChar char="•"/>
            </a:pPr>
            <a:r>
              <a:rPr lang="en-US" sz="2800" dirty="0" err="1">
                <a:latin typeface="Equity A" pitchFamily="2" charset="0"/>
              </a:rPr>
              <a:t>Sæther</a:t>
            </a:r>
            <a:r>
              <a:rPr lang="en-US" sz="2800" dirty="0">
                <a:latin typeface="Equity A" pitchFamily="2" charset="0"/>
              </a:rPr>
              <a:t>, A. 2021. </a:t>
            </a:r>
            <a:r>
              <a:rPr lang="en-US" sz="2800" dirty="0" err="1">
                <a:latin typeface="Equity A" pitchFamily="2" charset="0"/>
              </a:rPr>
              <a:t>Pufendorf</a:t>
            </a:r>
            <a:r>
              <a:rPr lang="en-US" sz="2800" dirty="0">
                <a:latin typeface="Equity A" pitchFamily="2" charset="0"/>
              </a:rPr>
              <a:t> and His Importance for the Development of Economics as a Science. In J.G. Backhaus, G. </a:t>
            </a:r>
            <a:r>
              <a:rPr lang="en-US" sz="2800" dirty="0" err="1">
                <a:latin typeface="Equity A" pitchFamily="2" charset="0"/>
              </a:rPr>
              <a:t>Chaloupek</a:t>
            </a:r>
            <a:r>
              <a:rPr lang="en-US" sz="2800" dirty="0">
                <a:latin typeface="Equity A" pitchFamily="2" charset="0"/>
              </a:rPr>
              <a:t>, and H.A. </a:t>
            </a:r>
            <a:r>
              <a:rPr lang="en-US" sz="2800" dirty="0" err="1">
                <a:latin typeface="Equity A" pitchFamily="2" charset="0"/>
              </a:rPr>
              <a:t>Frambach</a:t>
            </a:r>
            <a:r>
              <a:rPr lang="en-US" sz="2800" dirty="0">
                <a:latin typeface="Equity A" pitchFamily="2" charset="0"/>
              </a:rPr>
              <a:t> (Eds.), </a:t>
            </a:r>
            <a:r>
              <a:rPr lang="en-US" sz="2800" i="1" dirty="0">
                <a:latin typeface="Equity A" pitchFamily="2" charset="0"/>
              </a:rPr>
              <a:t>Samuel </a:t>
            </a:r>
            <a:r>
              <a:rPr lang="en-US" sz="2800" i="1" dirty="0" err="1">
                <a:latin typeface="Equity A" pitchFamily="2" charset="0"/>
              </a:rPr>
              <a:t>Pufendorf</a:t>
            </a:r>
            <a:r>
              <a:rPr lang="en-US" sz="2800" i="1" dirty="0">
                <a:latin typeface="Equity A" pitchFamily="2" charset="0"/>
              </a:rPr>
              <a:t> and the Emergence of Economics as a Social Science </a:t>
            </a:r>
            <a:r>
              <a:rPr lang="en-US" sz="2800" dirty="0">
                <a:latin typeface="Equity A" pitchFamily="2" charset="0"/>
              </a:rPr>
              <a:t>(pp. 81-133). Springer. </a:t>
            </a:r>
          </a:p>
          <a:p>
            <a:pPr marL="457200" indent="-457200" algn="l">
              <a:buFont typeface="Arial" panose="020B0604020202020204" pitchFamily="34" charset="0"/>
              <a:buChar char="•"/>
            </a:pPr>
            <a:r>
              <a:rPr lang="en-US" sz="2800" dirty="0">
                <a:latin typeface="Equity A" pitchFamily="2" charset="0"/>
              </a:rPr>
              <a:t>Shrader-Frechette, K. 1993. Locke and Limits on Land Ownership. </a:t>
            </a:r>
            <a:r>
              <a:rPr lang="en-US" sz="2800" i="1" dirty="0">
                <a:latin typeface="Equity A" pitchFamily="2" charset="0"/>
              </a:rPr>
              <a:t>Journal of the History of Ideas </a:t>
            </a:r>
            <a:r>
              <a:rPr lang="en-US" sz="2800" dirty="0">
                <a:latin typeface="Equity A" pitchFamily="2" charset="0"/>
              </a:rPr>
              <a:t>54(2): 201-19.</a:t>
            </a:r>
          </a:p>
          <a:p>
            <a:pPr marL="457200" indent="-457200" algn="l">
              <a:buFont typeface="Arial" panose="020B0604020202020204" pitchFamily="34" charset="0"/>
              <a:buChar char="•"/>
            </a:pPr>
            <a:endParaRPr lang="en-US" sz="2800" i="1" dirty="0">
              <a:latin typeface="Equity A" pitchFamily="2" charset="0"/>
            </a:endParaRPr>
          </a:p>
          <a:p>
            <a:pPr marL="457200" indent="-457200" algn="l">
              <a:buFont typeface="Arial" panose="020B0604020202020204" pitchFamily="34" charset="0"/>
              <a:buChar char="•"/>
            </a:pPr>
            <a:endParaRPr lang="en-US" sz="2800" dirty="0">
              <a:latin typeface="Equity A" pitchFamily="2" charset="0"/>
            </a:endParaRPr>
          </a:p>
          <a:p>
            <a:pPr marL="457200" indent="-457200" algn="l">
              <a:buFont typeface="Arial" panose="020B0604020202020204" pitchFamily="34" charset="0"/>
              <a:buChar char="•"/>
            </a:pPr>
            <a:endParaRPr lang="en-US" sz="2800" dirty="0">
              <a:effectLst/>
              <a:latin typeface="Equity A" pitchFamily="2" charset="0"/>
              <a:ea typeface="Cambria" panose="02040503050406030204" pitchFamily="18" charset="0"/>
              <a:cs typeface="Times New Roman" panose="02020603050405020304" pitchFamily="18" charset="0"/>
            </a:endParaRPr>
          </a:p>
          <a:p>
            <a:pPr marL="457200" indent="-457200" algn="l">
              <a:buFont typeface="Arial" panose="020B0604020202020204" pitchFamily="34" charset="0"/>
              <a:buChar char="•"/>
            </a:pPr>
            <a:endParaRPr lang="en-US" sz="2800" dirty="0">
              <a:latin typeface="Equity A" pitchFamily="2" charset="0"/>
            </a:endParaRPr>
          </a:p>
        </p:txBody>
      </p:sp>
      <p:sp>
        <p:nvSpPr>
          <p:cNvPr id="4" name="TextBox 3">
            <a:extLst>
              <a:ext uri="{FF2B5EF4-FFF2-40B4-BE49-F238E27FC236}">
                <a16:creationId xmlns:a16="http://schemas.microsoft.com/office/drawing/2014/main" id="{BAB3002C-F349-DF90-E21D-7743F17E1BD8}"/>
              </a:ext>
            </a:extLst>
          </p:cNvPr>
          <p:cNvSpPr txBox="1"/>
          <p:nvPr/>
        </p:nvSpPr>
        <p:spPr>
          <a:xfrm>
            <a:off x="4515730" y="4360985"/>
            <a:ext cx="2588455" cy="369332"/>
          </a:xfrm>
          <a:prstGeom prst="rect">
            <a:avLst/>
          </a:prstGeom>
          <a:noFill/>
        </p:spPr>
        <p:txBody>
          <a:bodyPr wrap="square" rtlCol="0">
            <a:spAutoFit/>
          </a:bodyPr>
          <a:lstStyle/>
          <a:p>
            <a:pPr algn="ctr"/>
            <a:endParaRPr lang="en-US" dirty="0">
              <a:latin typeface="Equity A" pitchFamily="2" charset="0"/>
            </a:endParaRPr>
          </a:p>
        </p:txBody>
      </p:sp>
    </p:spTree>
    <p:extLst>
      <p:ext uri="{BB962C8B-B14F-4D97-AF65-F5344CB8AC3E}">
        <p14:creationId xmlns:p14="http://schemas.microsoft.com/office/powerpoint/2010/main" val="2480239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E7C5-2D59-174C-BEE6-E9B08D0DF0D2}"/>
              </a:ext>
            </a:extLst>
          </p:cNvPr>
          <p:cNvSpPr>
            <a:spLocks noGrp="1"/>
          </p:cNvSpPr>
          <p:nvPr>
            <p:ph type="ctrTitle"/>
          </p:nvPr>
        </p:nvSpPr>
        <p:spPr>
          <a:xfrm>
            <a:off x="1524000" y="384313"/>
            <a:ext cx="9144000" cy="823842"/>
          </a:xfrm>
        </p:spPr>
        <p:txBody>
          <a:bodyPr>
            <a:normAutofit/>
          </a:bodyPr>
          <a:lstStyle/>
          <a:p>
            <a:r>
              <a:rPr lang="en-US" sz="4800" b="1" dirty="0">
                <a:latin typeface="Equity A" pitchFamily="2" charset="0"/>
              </a:rPr>
              <a:t>Introduction</a:t>
            </a:r>
          </a:p>
        </p:txBody>
      </p:sp>
      <p:sp>
        <p:nvSpPr>
          <p:cNvPr id="3" name="Subtitle 2">
            <a:extLst>
              <a:ext uri="{FF2B5EF4-FFF2-40B4-BE49-F238E27FC236}">
                <a16:creationId xmlns:a16="http://schemas.microsoft.com/office/drawing/2014/main" id="{E9F9243F-9196-59DB-728D-94D8DAD43ABF}"/>
              </a:ext>
            </a:extLst>
          </p:cNvPr>
          <p:cNvSpPr>
            <a:spLocks noGrp="1"/>
          </p:cNvSpPr>
          <p:nvPr>
            <p:ph type="subTitle" idx="1"/>
          </p:nvPr>
        </p:nvSpPr>
        <p:spPr>
          <a:xfrm>
            <a:off x="424069" y="1535045"/>
            <a:ext cx="11343862" cy="5104294"/>
          </a:xfrm>
        </p:spPr>
        <p:txBody>
          <a:bodyPr>
            <a:normAutofit fontScale="92500" lnSpcReduction="10000"/>
          </a:bodyPr>
          <a:lstStyle/>
          <a:p>
            <a:pPr marL="457200" indent="-457200" algn="l">
              <a:buFont typeface="Arial" panose="020B0604020202020204" pitchFamily="34" charset="0"/>
              <a:buChar char="•"/>
            </a:pPr>
            <a:r>
              <a:rPr lang="en-US" sz="3200" dirty="0">
                <a:latin typeface="Equity A" pitchFamily="2" charset="0"/>
              </a:rPr>
              <a:t>New reading of Locke’s "Of Property" in the </a:t>
            </a:r>
            <a:r>
              <a:rPr lang="en-US" sz="3200" i="1" dirty="0">
                <a:latin typeface="Equity A" pitchFamily="2" charset="0"/>
              </a:rPr>
              <a:t>Second Treatise of Government </a:t>
            </a:r>
            <a:r>
              <a:rPr lang="en-US" sz="3200" dirty="0">
                <a:latin typeface="Equity A" pitchFamily="2" charset="0"/>
              </a:rPr>
              <a:t>(‘</a:t>
            </a:r>
            <a:r>
              <a:rPr lang="en-US" sz="3200" i="1" dirty="0">
                <a:latin typeface="Equity A" pitchFamily="2" charset="0"/>
              </a:rPr>
              <a:t>II’</a:t>
            </a:r>
            <a:r>
              <a:rPr lang="en-US" sz="3200" dirty="0">
                <a:latin typeface="Equity A" pitchFamily="2" charset="0"/>
              </a:rPr>
              <a:t>)</a:t>
            </a:r>
          </a:p>
          <a:p>
            <a:pPr marL="457200" indent="-457200" algn="l">
              <a:buFont typeface="Arial" panose="020B0604020202020204" pitchFamily="34" charset="0"/>
              <a:buChar char="•"/>
            </a:pPr>
            <a:r>
              <a:rPr lang="en-US" sz="3200" dirty="0">
                <a:latin typeface="Equity A" pitchFamily="2" charset="0"/>
              </a:rPr>
              <a:t>Competing schools of thought within Lockean thought re: extent to which government may rightfully redistribute private holdings</a:t>
            </a:r>
          </a:p>
          <a:p>
            <a:pPr marL="914400" lvl="1" indent="-457200" algn="l">
              <a:buFont typeface="Arial" panose="020B0604020202020204" pitchFamily="34" charset="0"/>
              <a:buChar char="•"/>
            </a:pPr>
            <a:r>
              <a:rPr lang="en-US" sz="2800" dirty="0">
                <a:latin typeface="Equity A" pitchFamily="2" charset="0"/>
              </a:rPr>
              <a:t>Layman (2020)—</a:t>
            </a:r>
          </a:p>
          <a:p>
            <a:pPr marL="1371600" lvl="2" indent="-457200" algn="l">
              <a:buFont typeface="Arial" panose="020B0604020202020204" pitchFamily="34" charset="0"/>
              <a:buChar char="•"/>
            </a:pPr>
            <a:r>
              <a:rPr lang="en-US" sz="2600" dirty="0">
                <a:latin typeface="Equity A" pitchFamily="2" charset="0"/>
              </a:rPr>
              <a:t>libertarian/right-Lockean (</a:t>
            </a:r>
            <a:r>
              <a:rPr lang="en-US" sz="2600" dirty="0" err="1">
                <a:latin typeface="Equity A" pitchFamily="2" charset="0"/>
              </a:rPr>
              <a:t>eg</a:t>
            </a:r>
            <a:r>
              <a:rPr lang="en-US" sz="2600" dirty="0">
                <a:latin typeface="Equity A" pitchFamily="2" charset="0"/>
              </a:rPr>
              <a:t> Nozick, Mack, van der </a:t>
            </a:r>
            <a:r>
              <a:rPr lang="en-US" sz="2600" dirty="0" err="1">
                <a:latin typeface="Equity A" pitchFamily="2" charset="0"/>
              </a:rPr>
              <a:t>Vossen</a:t>
            </a:r>
            <a:r>
              <a:rPr lang="en-US" sz="2600" dirty="0">
                <a:latin typeface="Equity A" pitchFamily="2" charset="0"/>
              </a:rPr>
              <a:t>)</a:t>
            </a:r>
          </a:p>
          <a:p>
            <a:pPr marL="1371600" lvl="2" indent="-457200" algn="l">
              <a:buFont typeface="Arial" panose="020B0604020202020204" pitchFamily="34" charset="0"/>
              <a:buChar char="•"/>
            </a:pPr>
            <a:r>
              <a:rPr lang="en-US" sz="2600" dirty="0">
                <a:latin typeface="Equity A" pitchFamily="2" charset="0"/>
              </a:rPr>
              <a:t>egalitarian/left-Lockean (</a:t>
            </a:r>
            <a:r>
              <a:rPr lang="en-US" sz="2600" dirty="0" err="1">
                <a:latin typeface="Equity A" pitchFamily="2" charset="0"/>
              </a:rPr>
              <a:t>eg</a:t>
            </a:r>
            <a:r>
              <a:rPr lang="en-US" sz="2600" dirty="0">
                <a:latin typeface="Equity A" pitchFamily="2" charset="0"/>
              </a:rPr>
              <a:t> George, Steiner, Layman)</a:t>
            </a:r>
          </a:p>
          <a:p>
            <a:pPr marL="457200" indent="-457200" algn="l">
              <a:buFont typeface="Arial" panose="020B0604020202020204" pitchFamily="34" charset="0"/>
              <a:buChar char="•"/>
            </a:pPr>
            <a:r>
              <a:rPr lang="en-US" sz="3200" dirty="0">
                <a:latin typeface="Equity A" pitchFamily="2" charset="0"/>
              </a:rPr>
              <a:t>On my reading, Locke’s own view amounts to a synthesis of these schools</a:t>
            </a:r>
          </a:p>
          <a:p>
            <a:pPr marL="914400" lvl="1" indent="-457200" algn="l">
              <a:buFont typeface="Arial" panose="020B0604020202020204" pitchFamily="34" charset="0"/>
              <a:buChar char="•"/>
            </a:pPr>
            <a:r>
              <a:rPr lang="en-US" sz="2800" dirty="0">
                <a:latin typeface="Equity A" pitchFamily="2" charset="0"/>
              </a:rPr>
              <a:t>Redistribution of private holding is permissible </a:t>
            </a:r>
            <a:r>
              <a:rPr lang="en-US" sz="2800" dirty="0" err="1">
                <a:latin typeface="Equity A" pitchFamily="2" charset="0"/>
              </a:rPr>
              <a:t>iff</a:t>
            </a:r>
            <a:r>
              <a:rPr lang="en-US" sz="2800" dirty="0">
                <a:latin typeface="Equity A" pitchFamily="2" charset="0"/>
              </a:rPr>
              <a:t> holding doesn’t satisfy Lockean provisos</a:t>
            </a:r>
          </a:p>
          <a:p>
            <a:pPr marL="914400" lvl="1" indent="-457200" algn="l">
              <a:buFont typeface="Arial" panose="020B0604020202020204" pitchFamily="34" charset="0"/>
              <a:buChar char="•"/>
            </a:pPr>
            <a:r>
              <a:rPr lang="en-US" sz="2800" dirty="0">
                <a:latin typeface="Equity A" pitchFamily="2" charset="0"/>
              </a:rPr>
              <a:t>For Locke, redistribution achieved through land policy</a:t>
            </a:r>
          </a:p>
          <a:p>
            <a:pPr marL="457200" indent="-457200" algn="l">
              <a:buFont typeface="Arial" panose="020B0604020202020204" pitchFamily="34" charset="0"/>
              <a:buChar char="•"/>
            </a:pPr>
            <a:endParaRPr lang="en-US" sz="3200" dirty="0">
              <a:latin typeface="Equity A" pitchFamily="2" charset="0"/>
            </a:endParaRPr>
          </a:p>
          <a:p>
            <a:pPr marL="914400" lvl="1" indent="-457200" algn="l">
              <a:buFont typeface="Arial" panose="020B0604020202020204" pitchFamily="34" charset="0"/>
              <a:buChar char="•"/>
            </a:pPr>
            <a:endParaRPr lang="en-US" sz="2800" dirty="0">
              <a:latin typeface="Equity A" pitchFamily="2" charset="0"/>
            </a:endParaRPr>
          </a:p>
          <a:p>
            <a:pPr marL="1371600" lvl="2" indent="-457200" algn="l">
              <a:buFont typeface="Arial" panose="020B0604020202020204" pitchFamily="34" charset="0"/>
              <a:buChar char="•"/>
            </a:pPr>
            <a:endParaRPr lang="en-US" sz="2600" dirty="0">
              <a:latin typeface="Equity A" pitchFamily="2" charset="0"/>
            </a:endParaRPr>
          </a:p>
          <a:p>
            <a:pPr lvl="2" algn="l"/>
            <a:endParaRPr lang="en-US" sz="2600" dirty="0">
              <a:latin typeface="Equity A" pitchFamily="2" charset="0"/>
            </a:endParaRPr>
          </a:p>
          <a:p>
            <a:pPr marL="457200" indent="-457200" algn="l">
              <a:buFont typeface="Arial" panose="020B0604020202020204" pitchFamily="34" charset="0"/>
              <a:buChar char="•"/>
            </a:pPr>
            <a:endParaRPr lang="en-US" sz="3200" dirty="0">
              <a:latin typeface="Equity A" pitchFamily="2" charset="0"/>
            </a:endParaRPr>
          </a:p>
        </p:txBody>
      </p:sp>
      <p:sp>
        <p:nvSpPr>
          <p:cNvPr id="4" name="TextBox 3">
            <a:extLst>
              <a:ext uri="{FF2B5EF4-FFF2-40B4-BE49-F238E27FC236}">
                <a16:creationId xmlns:a16="http://schemas.microsoft.com/office/drawing/2014/main" id="{BAB3002C-F349-DF90-E21D-7743F17E1BD8}"/>
              </a:ext>
            </a:extLst>
          </p:cNvPr>
          <p:cNvSpPr txBox="1"/>
          <p:nvPr/>
        </p:nvSpPr>
        <p:spPr>
          <a:xfrm>
            <a:off x="4515730" y="4360985"/>
            <a:ext cx="2588455" cy="369332"/>
          </a:xfrm>
          <a:prstGeom prst="rect">
            <a:avLst/>
          </a:prstGeom>
          <a:noFill/>
        </p:spPr>
        <p:txBody>
          <a:bodyPr wrap="square" rtlCol="0">
            <a:spAutoFit/>
          </a:bodyPr>
          <a:lstStyle/>
          <a:p>
            <a:pPr algn="ctr"/>
            <a:endParaRPr lang="en-US" dirty="0">
              <a:latin typeface="Equity A" pitchFamily="2" charset="0"/>
            </a:endParaRPr>
          </a:p>
        </p:txBody>
      </p:sp>
    </p:spTree>
    <p:extLst>
      <p:ext uri="{BB962C8B-B14F-4D97-AF65-F5344CB8AC3E}">
        <p14:creationId xmlns:p14="http://schemas.microsoft.com/office/powerpoint/2010/main" val="1173442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E7C5-2D59-174C-BEE6-E9B08D0DF0D2}"/>
              </a:ext>
            </a:extLst>
          </p:cNvPr>
          <p:cNvSpPr>
            <a:spLocks noGrp="1"/>
          </p:cNvSpPr>
          <p:nvPr>
            <p:ph type="ctrTitle"/>
          </p:nvPr>
        </p:nvSpPr>
        <p:spPr>
          <a:xfrm>
            <a:off x="1524000" y="384313"/>
            <a:ext cx="9144000" cy="823842"/>
          </a:xfrm>
        </p:spPr>
        <p:txBody>
          <a:bodyPr>
            <a:normAutofit/>
          </a:bodyPr>
          <a:lstStyle/>
          <a:p>
            <a:r>
              <a:rPr lang="en-US" sz="4800" b="1" dirty="0">
                <a:latin typeface="Equity A" pitchFamily="2" charset="0"/>
              </a:rPr>
              <a:t>"Of Property"</a:t>
            </a:r>
          </a:p>
        </p:txBody>
      </p:sp>
      <p:sp>
        <p:nvSpPr>
          <p:cNvPr id="3" name="Subtitle 2">
            <a:extLst>
              <a:ext uri="{FF2B5EF4-FFF2-40B4-BE49-F238E27FC236}">
                <a16:creationId xmlns:a16="http://schemas.microsoft.com/office/drawing/2014/main" id="{E9F9243F-9196-59DB-728D-94D8DAD43ABF}"/>
              </a:ext>
            </a:extLst>
          </p:cNvPr>
          <p:cNvSpPr>
            <a:spLocks noGrp="1"/>
          </p:cNvSpPr>
          <p:nvPr>
            <p:ph type="subTitle" idx="1"/>
          </p:nvPr>
        </p:nvSpPr>
        <p:spPr>
          <a:xfrm>
            <a:off x="424069" y="1535045"/>
            <a:ext cx="11343862" cy="5104294"/>
          </a:xfrm>
        </p:spPr>
        <p:txBody>
          <a:bodyPr>
            <a:normAutofit/>
          </a:bodyPr>
          <a:lstStyle/>
          <a:p>
            <a:pPr marL="457200" indent="-457200" algn="l">
              <a:buFont typeface="Arial" panose="020B0604020202020204" pitchFamily="34" charset="0"/>
              <a:buChar char="•"/>
            </a:pPr>
            <a:r>
              <a:rPr lang="en-US" sz="3200" dirty="0">
                <a:latin typeface="Equity A" pitchFamily="2" charset="0"/>
              </a:rPr>
              <a:t>Before emergence of money, acquisition of private possessions governed by Lockean provisos:</a:t>
            </a:r>
          </a:p>
          <a:p>
            <a:pPr marL="914400" lvl="1" indent="-457200" algn="l">
              <a:buFont typeface="Arial" panose="020B0604020202020204" pitchFamily="34" charset="0"/>
              <a:buChar char="•"/>
            </a:pPr>
            <a:r>
              <a:rPr lang="en-US" sz="2800" dirty="0">
                <a:latin typeface="Equity A" pitchFamily="2" charset="0"/>
              </a:rPr>
              <a:t>Sufficiency Proviso: must leave "enough and as good" for others</a:t>
            </a:r>
          </a:p>
          <a:p>
            <a:pPr marL="914400" lvl="1" indent="-457200" algn="l">
              <a:buFont typeface="Arial" panose="020B0604020202020204" pitchFamily="34" charset="0"/>
              <a:buChar char="•"/>
            </a:pPr>
            <a:r>
              <a:rPr lang="en-US" sz="2800" dirty="0">
                <a:latin typeface="Equity A" pitchFamily="2" charset="0"/>
              </a:rPr>
              <a:t>Waste Proviso: must not squander possessions </a:t>
            </a:r>
          </a:p>
          <a:p>
            <a:pPr marL="457200" indent="-457200" algn="l">
              <a:buFont typeface="Arial" panose="020B0604020202020204" pitchFamily="34" charset="0"/>
              <a:buChar char="•"/>
            </a:pPr>
            <a:r>
              <a:rPr lang="en-US" sz="3200" dirty="0">
                <a:latin typeface="Equity A" pitchFamily="2" charset="0"/>
              </a:rPr>
              <a:t>Everyone agrees that money changes things for Locke. But how?</a:t>
            </a:r>
          </a:p>
          <a:p>
            <a:pPr marL="457200" indent="-457200" algn="l">
              <a:buFont typeface="Arial" panose="020B0604020202020204" pitchFamily="34" charset="0"/>
              <a:buChar char="•"/>
            </a:pPr>
            <a:r>
              <a:rPr lang="en-US" sz="3200" dirty="0">
                <a:latin typeface="Equity A" pitchFamily="2" charset="0"/>
              </a:rPr>
              <a:t>Typical (right-Lockean) reading: introduction of money has led people to set aside Lockean provisos for the improved standard of living resulting from private property rights + commerce </a:t>
            </a:r>
          </a:p>
          <a:p>
            <a:pPr marL="457200" indent="-457200" algn="l">
              <a:buFont typeface="Arial" panose="020B0604020202020204" pitchFamily="34" charset="0"/>
              <a:buChar char="•"/>
            </a:pPr>
            <a:r>
              <a:rPr lang="en-US" sz="3200" dirty="0">
                <a:latin typeface="Equity A" pitchFamily="2" charset="0"/>
              </a:rPr>
              <a:t>Layman (2015, 2022): "Of Property" ambiguous between right-Lockean and left-Lockean readings</a:t>
            </a:r>
          </a:p>
          <a:p>
            <a:pPr marL="457200" indent="-457200" algn="l">
              <a:buFont typeface="Arial" panose="020B0604020202020204" pitchFamily="34" charset="0"/>
              <a:buChar char="•"/>
            </a:pPr>
            <a:endParaRPr lang="en-US" sz="3200" dirty="0">
              <a:latin typeface="Equity A" pitchFamily="2" charset="0"/>
            </a:endParaRPr>
          </a:p>
          <a:p>
            <a:pPr marL="914400" lvl="1" indent="-457200" algn="l">
              <a:buFont typeface="Arial" panose="020B0604020202020204" pitchFamily="34" charset="0"/>
              <a:buChar char="•"/>
            </a:pPr>
            <a:endParaRPr lang="en-US" sz="2800" dirty="0">
              <a:latin typeface="Equity A" pitchFamily="2" charset="0"/>
            </a:endParaRPr>
          </a:p>
          <a:p>
            <a:pPr marL="1371600" lvl="2" indent="-457200" algn="l">
              <a:buFont typeface="Arial" panose="020B0604020202020204" pitchFamily="34" charset="0"/>
              <a:buChar char="•"/>
            </a:pPr>
            <a:endParaRPr lang="en-US" sz="2600" dirty="0">
              <a:latin typeface="Equity A" pitchFamily="2" charset="0"/>
            </a:endParaRPr>
          </a:p>
          <a:p>
            <a:pPr lvl="2" algn="l"/>
            <a:endParaRPr lang="en-US" sz="2600" dirty="0">
              <a:latin typeface="Equity A" pitchFamily="2" charset="0"/>
            </a:endParaRPr>
          </a:p>
          <a:p>
            <a:pPr marL="457200" indent="-457200" algn="l">
              <a:buFont typeface="Arial" panose="020B0604020202020204" pitchFamily="34" charset="0"/>
              <a:buChar char="•"/>
            </a:pPr>
            <a:endParaRPr lang="en-US" sz="3200" dirty="0">
              <a:latin typeface="Equity A" pitchFamily="2" charset="0"/>
            </a:endParaRPr>
          </a:p>
        </p:txBody>
      </p:sp>
      <p:sp>
        <p:nvSpPr>
          <p:cNvPr id="4" name="TextBox 3">
            <a:extLst>
              <a:ext uri="{FF2B5EF4-FFF2-40B4-BE49-F238E27FC236}">
                <a16:creationId xmlns:a16="http://schemas.microsoft.com/office/drawing/2014/main" id="{BAB3002C-F349-DF90-E21D-7743F17E1BD8}"/>
              </a:ext>
            </a:extLst>
          </p:cNvPr>
          <p:cNvSpPr txBox="1"/>
          <p:nvPr/>
        </p:nvSpPr>
        <p:spPr>
          <a:xfrm>
            <a:off x="4515730" y="4360985"/>
            <a:ext cx="2588455" cy="369332"/>
          </a:xfrm>
          <a:prstGeom prst="rect">
            <a:avLst/>
          </a:prstGeom>
          <a:noFill/>
        </p:spPr>
        <p:txBody>
          <a:bodyPr wrap="square" rtlCol="0">
            <a:spAutoFit/>
          </a:bodyPr>
          <a:lstStyle/>
          <a:p>
            <a:pPr algn="ctr"/>
            <a:endParaRPr lang="en-US" dirty="0">
              <a:latin typeface="Equity A" pitchFamily="2" charset="0"/>
            </a:endParaRPr>
          </a:p>
        </p:txBody>
      </p:sp>
    </p:spTree>
    <p:extLst>
      <p:ext uri="{BB962C8B-B14F-4D97-AF65-F5344CB8AC3E}">
        <p14:creationId xmlns:p14="http://schemas.microsoft.com/office/powerpoint/2010/main" val="2230055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E7C5-2D59-174C-BEE6-E9B08D0DF0D2}"/>
              </a:ext>
            </a:extLst>
          </p:cNvPr>
          <p:cNvSpPr>
            <a:spLocks noGrp="1"/>
          </p:cNvSpPr>
          <p:nvPr>
            <p:ph type="ctrTitle"/>
          </p:nvPr>
        </p:nvSpPr>
        <p:spPr>
          <a:xfrm>
            <a:off x="1524000" y="384313"/>
            <a:ext cx="9144000" cy="823842"/>
          </a:xfrm>
        </p:spPr>
        <p:txBody>
          <a:bodyPr>
            <a:normAutofit/>
          </a:bodyPr>
          <a:lstStyle/>
          <a:p>
            <a:r>
              <a:rPr lang="en-US" sz="4800" b="1" dirty="0">
                <a:latin typeface="Equity A" pitchFamily="2" charset="0"/>
              </a:rPr>
              <a:t>§ 50</a:t>
            </a:r>
          </a:p>
        </p:txBody>
      </p:sp>
      <p:sp>
        <p:nvSpPr>
          <p:cNvPr id="3" name="Subtitle 2">
            <a:extLst>
              <a:ext uri="{FF2B5EF4-FFF2-40B4-BE49-F238E27FC236}">
                <a16:creationId xmlns:a16="http://schemas.microsoft.com/office/drawing/2014/main" id="{E9F9243F-9196-59DB-728D-94D8DAD43ABF}"/>
              </a:ext>
            </a:extLst>
          </p:cNvPr>
          <p:cNvSpPr>
            <a:spLocks noGrp="1"/>
          </p:cNvSpPr>
          <p:nvPr>
            <p:ph type="subTitle" idx="1"/>
          </p:nvPr>
        </p:nvSpPr>
        <p:spPr>
          <a:xfrm>
            <a:off x="424069" y="1535045"/>
            <a:ext cx="11343862" cy="5051285"/>
          </a:xfrm>
        </p:spPr>
        <p:txBody>
          <a:bodyPr>
            <a:noAutofit/>
          </a:bodyPr>
          <a:lstStyle/>
          <a:p>
            <a:pPr algn="l"/>
            <a:r>
              <a:rPr lang="en-US" sz="2800" dirty="0">
                <a:latin typeface="Equity A" pitchFamily="2" charset="0"/>
              </a:rPr>
              <a:t>[S]</a:t>
            </a:r>
            <a:r>
              <a:rPr lang="en-US" sz="2800" dirty="0" err="1">
                <a:latin typeface="Equity A" pitchFamily="2" charset="0"/>
              </a:rPr>
              <a:t>ince</a:t>
            </a:r>
            <a:r>
              <a:rPr lang="en-US" sz="2800" dirty="0">
                <a:latin typeface="Equity A" pitchFamily="2" charset="0"/>
              </a:rPr>
              <a:t> gold and silver, being little useful to the life of man in proportion to food, raiment, and carriage, has its value only from the consent of men, whereof </a:t>
            </a:r>
            <a:r>
              <a:rPr lang="en-US" sz="2800" dirty="0" err="1">
                <a:latin typeface="Equity A" pitchFamily="2" charset="0"/>
              </a:rPr>
              <a:t>labour</a:t>
            </a:r>
            <a:r>
              <a:rPr lang="en-US" sz="2800" dirty="0">
                <a:latin typeface="Equity A" pitchFamily="2" charset="0"/>
              </a:rPr>
              <a:t> yet makes, in great part, the measure, it is plain, that men have agreed to a disproportionate and unequal possession of the earth, they having, by a tacit and voluntary consent, found out, a way how a man may fairly possess more land than he himself can use the product of, by receiving in exchange for the overplus gold and silver, which may be hoarded up without injury to any one; these metals not spoiling or decaying in the hands of the possessor. This partage of things in an inequality of private possessions, men have made practicable out of the bounds of society, and without compact, only by putting a value on gold and silver, and tacitly agreeing in the use of money: for in governments, the laws regulate the right of property, and the possession of land is determined by positive constitutions.</a:t>
            </a:r>
          </a:p>
        </p:txBody>
      </p:sp>
      <p:sp>
        <p:nvSpPr>
          <p:cNvPr id="4" name="TextBox 3">
            <a:extLst>
              <a:ext uri="{FF2B5EF4-FFF2-40B4-BE49-F238E27FC236}">
                <a16:creationId xmlns:a16="http://schemas.microsoft.com/office/drawing/2014/main" id="{BAB3002C-F349-DF90-E21D-7743F17E1BD8}"/>
              </a:ext>
            </a:extLst>
          </p:cNvPr>
          <p:cNvSpPr txBox="1"/>
          <p:nvPr/>
        </p:nvSpPr>
        <p:spPr>
          <a:xfrm>
            <a:off x="4515730" y="4360985"/>
            <a:ext cx="2588455" cy="369332"/>
          </a:xfrm>
          <a:prstGeom prst="rect">
            <a:avLst/>
          </a:prstGeom>
          <a:noFill/>
        </p:spPr>
        <p:txBody>
          <a:bodyPr wrap="square" rtlCol="0">
            <a:spAutoFit/>
          </a:bodyPr>
          <a:lstStyle/>
          <a:p>
            <a:pPr algn="ctr"/>
            <a:endParaRPr lang="en-US" dirty="0">
              <a:latin typeface="Equity A" pitchFamily="2" charset="0"/>
            </a:endParaRPr>
          </a:p>
        </p:txBody>
      </p:sp>
    </p:spTree>
    <p:extLst>
      <p:ext uri="{BB962C8B-B14F-4D97-AF65-F5344CB8AC3E}">
        <p14:creationId xmlns:p14="http://schemas.microsoft.com/office/powerpoint/2010/main" val="1536818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E7C5-2D59-174C-BEE6-E9B08D0DF0D2}"/>
              </a:ext>
            </a:extLst>
          </p:cNvPr>
          <p:cNvSpPr>
            <a:spLocks noGrp="1"/>
          </p:cNvSpPr>
          <p:nvPr>
            <p:ph type="ctrTitle"/>
          </p:nvPr>
        </p:nvSpPr>
        <p:spPr>
          <a:xfrm>
            <a:off x="1524000" y="384313"/>
            <a:ext cx="9144000" cy="823842"/>
          </a:xfrm>
        </p:spPr>
        <p:txBody>
          <a:bodyPr>
            <a:normAutofit/>
          </a:bodyPr>
          <a:lstStyle/>
          <a:p>
            <a:r>
              <a:rPr lang="en-US" sz="4800" b="1" dirty="0">
                <a:latin typeface="Equity A" pitchFamily="2" charset="0"/>
              </a:rPr>
              <a:t>Layman on § 50 </a:t>
            </a:r>
          </a:p>
        </p:txBody>
      </p:sp>
      <p:sp>
        <p:nvSpPr>
          <p:cNvPr id="3" name="Subtitle 2">
            <a:extLst>
              <a:ext uri="{FF2B5EF4-FFF2-40B4-BE49-F238E27FC236}">
                <a16:creationId xmlns:a16="http://schemas.microsoft.com/office/drawing/2014/main" id="{E9F9243F-9196-59DB-728D-94D8DAD43ABF}"/>
              </a:ext>
            </a:extLst>
          </p:cNvPr>
          <p:cNvSpPr>
            <a:spLocks noGrp="1"/>
          </p:cNvSpPr>
          <p:nvPr>
            <p:ph type="subTitle" idx="1"/>
          </p:nvPr>
        </p:nvSpPr>
        <p:spPr>
          <a:xfrm>
            <a:off x="424069" y="1535045"/>
            <a:ext cx="11343862" cy="5144051"/>
          </a:xfrm>
        </p:spPr>
        <p:txBody>
          <a:bodyPr>
            <a:normAutofit/>
          </a:bodyPr>
          <a:lstStyle/>
          <a:p>
            <a:pPr marL="457200" indent="-457200" algn="l">
              <a:buFont typeface="Arial" panose="020B0604020202020204" pitchFamily="34" charset="0"/>
              <a:buChar char="•"/>
            </a:pPr>
            <a:r>
              <a:rPr lang="en-US" sz="3200" dirty="0">
                <a:latin typeface="Equity A" pitchFamily="2" charset="0"/>
              </a:rPr>
              <a:t>On received reading, Locke’s saying inequality in possessions doesn’t violate sufficiency proviso because people have agreed to those results by tacitly consenting to money and, consequently, setting aside the sufficiency proviso</a:t>
            </a:r>
          </a:p>
          <a:p>
            <a:pPr marL="457200" indent="-457200" algn="l">
              <a:buFont typeface="Arial" panose="020B0604020202020204" pitchFamily="34" charset="0"/>
              <a:buChar char="•"/>
            </a:pPr>
            <a:r>
              <a:rPr lang="en-US" sz="3200" dirty="0">
                <a:latin typeface="Equity A" pitchFamily="2" charset="0"/>
              </a:rPr>
              <a:t>But Layman: Locke’s main point was to show that unequal distributions of property are compatible just with the waste proviso, not the sufficiency proviso</a:t>
            </a:r>
          </a:p>
        </p:txBody>
      </p:sp>
      <p:sp>
        <p:nvSpPr>
          <p:cNvPr id="4" name="TextBox 3">
            <a:extLst>
              <a:ext uri="{FF2B5EF4-FFF2-40B4-BE49-F238E27FC236}">
                <a16:creationId xmlns:a16="http://schemas.microsoft.com/office/drawing/2014/main" id="{BAB3002C-F349-DF90-E21D-7743F17E1BD8}"/>
              </a:ext>
            </a:extLst>
          </p:cNvPr>
          <p:cNvSpPr txBox="1"/>
          <p:nvPr/>
        </p:nvSpPr>
        <p:spPr>
          <a:xfrm>
            <a:off x="4515730" y="4360985"/>
            <a:ext cx="2588455" cy="369332"/>
          </a:xfrm>
          <a:prstGeom prst="rect">
            <a:avLst/>
          </a:prstGeom>
          <a:noFill/>
        </p:spPr>
        <p:txBody>
          <a:bodyPr wrap="square" rtlCol="0">
            <a:spAutoFit/>
          </a:bodyPr>
          <a:lstStyle/>
          <a:p>
            <a:pPr algn="ctr"/>
            <a:endParaRPr lang="en-US" dirty="0">
              <a:latin typeface="Equity A" pitchFamily="2" charset="0"/>
            </a:endParaRPr>
          </a:p>
        </p:txBody>
      </p:sp>
    </p:spTree>
    <p:extLst>
      <p:ext uri="{BB962C8B-B14F-4D97-AF65-F5344CB8AC3E}">
        <p14:creationId xmlns:p14="http://schemas.microsoft.com/office/powerpoint/2010/main" val="397507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E7C5-2D59-174C-BEE6-E9B08D0DF0D2}"/>
              </a:ext>
            </a:extLst>
          </p:cNvPr>
          <p:cNvSpPr>
            <a:spLocks noGrp="1"/>
          </p:cNvSpPr>
          <p:nvPr>
            <p:ph type="ctrTitle"/>
          </p:nvPr>
        </p:nvSpPr>
        <p:spPr>
          <a:xfrm>
            <a:off x="1524000" y="384313"/>
            <a:ext cx="9144000" cy="823842"/>
          </a:xfrm>
        </p:spPr>
        <p:txBody>
          <a:bodyPr>
            <a:normAutofit/>
          </a:bodyPr>
          <a:lstStyle/>
          <a:p>
            <a:r>
              <a:rPr lang="en-US" sz="4800" b="1" dirty="0">
                <a:latin typeface="Equity A" pitchFamily="2" charset="0"/>
              </a:rPr>
              <a:t>Rereading § 50 </a:t>
            </a:r>
          </a:p>
        </p:txBody>
      </p:sp>
      <p:sp>
        <p:nvSpPr>
          <p:cNvPr id="3" name="Subtitle 2">
            <a:extLst>
              <a:ext uri="{FF2B5EF4-FFF2-40B4-BE49-F238E27FC236}">
                <a16:creationId xmlns:a16="http://schemas.microsoft.com/office/drawing/2014/main" id="{E9F9243F-9196-59DB-728D-94D8DAD43ABF}"/>
              </a:ext>
            </a:extLst>
          </p:cNvPr>
          <p:cNvSpPr>
            <a:spLocks noGrp="1"/>
          </p:cNvSpPr>
          <p:nvPr>
            <p:ph type="subTitle" idx="1"/>
          </p:nvPr>
        </p:nvSpPr>
        <p:spPr>
          <a:xfrm>
            <a:off x="424069" y="1484244"/>
            <a:ext cx="11343862" cy="5373756"/>
          </a:xfrm>
        </p:spPr>
        <p:txBody>
          <a:bodyPr>
            <a:normAutofit fontScale="92500" lnSpcReduction="10000"/>
          </a:bodyPr>
          <a:lstStyle/>
          <a:p>
            <a:pPr marL="457200" indent="-457200" algn="l">
              <a:buFont typeface="Arial" panose="020B0604020202020204" pitchFamily="34" charset="0"/>
              <a:buChar char="•"/>
            </a:pPr>
            <a:r>
              <a:rPr lang="en-US" sz="3200" i="1" dirty="0">
                <a:latin typeface="Equity A" pitchFamily="2" charset="0"/>
              </a:rPr>
              <a:t>Pace </a:t>
            </a:r>
            <a:r>
              <a:rPr lang="en-US" sz="3200" dirty="0">
                <a:latin typeface="Equity A" pitchFamily="2" charset="0"/>
              </a:rPr>
              <a:t>Layman, § 50 most naturally read as claim about sufficiency proviso no less than waste proviso</a:t>
            </a:r>
          </a:p>
          <a:p>
            <a:pPr marL="457200" indent="-457200" algn="l">
              <a:buFont typeface="Arial" panose="020B0604020202020204" pitchFamily="34" charset="0"/>
              <a:buChar char="•"/>
            </a:pPr>
            <a:r>
              <a:rPr lang="en-US" sz="3200" dirty="0">
                <a:latin typeface="Equity A" pitchFamily="2" charset="0"/>
              </a:rPr>
              <a:t>But focus on § </a:t>
            </a:r>
            <a:r>
              <a:rPr lang="en-US" sz="3200" dirty="0" err="1">
                <a:latin typeface="Equity A" pitchFamily="2" charset="0"/>
              </a:rPr>
              <a:t>50’s</a:t>
            </a:r>
            <a:r>
              <a:rPr lang="en-US" sz="3200" dirty="0">
                <a:latin typeface="Equity A" pitchFamily="2" charset="0"/>
              </a:rPr>
              <a:t> end: This partage of things in an inequality of private possessions, men have made practicable </a:t>
            </a:r>
            <a:r>
              <a:rPr lang="en-US" sz="3200" b="1" dirty="0">
                <a:latin typeface="Equity A" pitchFamily="2" charset="0"/>
              </a:rPr>
              <a:t>out of the bounds of society</a:t>
            </a:r>
            <a:r>
              <a:rPr lang="en-US" sz="3200" dirty="0">
                <a:latin typeface="Equity A" pitchFamily="2" charset="0"/>
              </a:rPr>
              <a:t>, and </a:t>
            </a:r>
            <a:r>
              <a:rPr lang="en-US" sz="3200" b="1" dirty="0">
                <a:latin typeface="Equity A" pitchFamily="2" charset="0"/>
              </a:rPr>
              <a:t>without compact</a:t>
            </a:r>
            <a:r>
              <a:rPr lang="en-US" sz="3200" dirty="0">
                <a:latin typeface="Equity A" pitchFamily="2" charset="0"/>
              </a:rPr>
              <a:t>, </a:t>
            </a:r>
            <a:r>
              <a:rPr lang="en-US" sz="3200" b="1" dirty="0">
                <a:latin typeface="Equity A" pitchFamily="2" charset="0"/>
              </a:rPr>
              <a:t>only by </a:t>
            </a:r>
            <a:r>
              <a:rPr lang="en-US" sz="3200" dirty="0">
                <a:latin typeface="Equity A" pitchFamily="2" charset="0"/>
              </a:rPr>
              <a:t>putting a value on gold and silver, and </a:t>
            </a:r>
            <a:r>
              <a:rPr lang="en-US" sz="3200" b="1" dirty="0">
                <a:latin typeface="Equity A" pitchFamily="2" charset="0"/>
              </a:rPr>
              <a:t>tacitly </a:t>
            </a:r>
            <a:r>
              <a:rPr lang="en-US" sz="3200" dirty="0">
                <a:latin typeface="Equity A" pitchFamily="2" charset="0"/>
              </a:rPr>
              <a:t>agreeing in the use of money: </a:t>
            </a:r>
            <a:r>
              <a:rPr lang="en-US" sz="3200" b="1" i="1" dirty="0">
                <a:latin typeface="Equity A" pitchFamily="2" charset="0"/>
              </a:rPr>
              <a:t>for in governments</a:t>
            </a:r>
            <a:r>
              <a:rPr lang="en-US" sz="3200" dirty="0">
                <a:latin typeface="Equity A" pitchFamily="2" charset="0"/>
              </a:rPr>
              <a:t>, the laws regulate the right of property, and the possession of land is determined by positive constitutions</a:t>
            </a:r>
          </a:p>
          <a:p>
            <a:pPr marL="457200" indent="-457200" algn="l">
              <a:buFont typeface="Arial" panose="020B0604020202020204" pitchFamily="34" charset="0"/>
              <a:buChar char="•"/>
            </a:pPr>
            <a:r>
              <a:rPr lang="en-US" sz="3200" dirty="0">
                <a:latin typeface="Equity A" pitchFamily="2" charset="0"/>
              </a:rPr>
              <a:t>Locke’s point is that a society may rescind tacit agreement in state of nature (‘</a:t>
            </a:r>
            <a:r>
              <a:rPr lang="en-US" sz="3200" dirty="0" err="1">
                <a:latin typeface="Equity A" pitchFamily="2" charset="0"/>
              </a:rPr>
              <a:t>SoN</a:t>
            </a:r>
            <a:r>
              <a:rPr lang="en-US" sz="3200" dirty="0">
                <a:latin typeface="Equity A" pitchFamily="2" charset="0"/>
              </a:rPr>
              <a:t>’) to set aside the provisos. Boyd (2016)</a:t>
            </a:r>
          </a:p>
          <a:p>
            <a:pPr marL="457200" indent="-457200" algn="l">
              <a:buFont typeface="Arial" panose="020B0604020202020204" pitchFamily="34" charset="0"/>
              <a:buChar char="•"/>
            </a:pPr>
            <a:r>
              <a:rPr lang="en-US" sz="3200" dirty="0">
                <a:latin typeface="Equity A" pitchFamily="2" charset="0"/>
              </a:rPr>
              <a:t>So two crucial historical transitions on Locke’s account: one from a pre-monetary world to one with money; the other from the </a:t>
            </a:r>
            <a:r>
              <a:rPr lang="en-US" sz="3200" dirty="0" err="1">
                <a:latin typeface="Equity A" pitchFamily="2" charset="0"/>
              </a:rPr>
              <a:t>SoN</a:t>
            </a:r>
            <a:r>
              <a:rPr lang="en-US" sz="3200" dirty="0">
                <a:latin typeface="Equity A" pitchFamily="2" charset="0"/>
              </a:rPr>
              <a:t> to "political" or "civil") society</a:t>
            </a:r>
          </a:p>
          <a:p>
            <a:pPr marL="457200" indent="-457200" algn="l">
              <a:buFont typeface="Arial" panose="020B0604020202020204" pitchFamily="34" charset="0"/>
              <a:buChar char="•"/>
            </a:pPr>
            <a:endParaRPr lang="en-US" sz="3200" dirty="0">
              <a:latin typeface="Equity A" pitchFamily="2" charset="0"/>
            </a:endParaRPr>
          </a:p>
        </p:txBody>
      </p:sp>
      <p:sp>
        <p:nvSpPr>
          <p:cNvPr id="4" name="TextBox 3">
            <a:extLst>
              <a:ext uri="{FF2B5EF4-FFF2-40B4-BE49-F238E27FC236}">
                <a16:creationId xmlns:a16="http://schemas.microsoft.com/office/drawing/2014/main" id="{BAB3002C-F349-DF90-E21D-7743F17E1BD8}"/>
              </a:ext>
            </a:extLst>
          </p:cNvPr>
          <p:cNvSpPr txBox="1"/>
          <p:nvPr/>
        </p:nvSpPr>
        <p:spPr>
          <a:xfrm>
            <a:off x="4515730" y="4360985"/>
            <a:ext cx="2588455" cy="369332"/>
          </a:xfrm>
          <a:prstGeom prst="rect">
            <a:avLst/>
          </a:prstGeom>
          <a:noFill/>
        </p:spPr>
        <p:txBody>
          <a:bodyPr wrap="square" rtlCol="0">
            <a:spAutoFit/>
          </a:bodyPr>
          <a:lstStyle/>
          <a:p>
            <a:pPr algn="ctr"/>
            <a:endParaRPr lang="en-US" dirty="0">
              <a:latin typeface="Equity A" pitchFamily="2" charset="0"/>
            </a:endParaRPr>
          </a:p>
        </p:txBody>
      </p:sp>
    </p:spTree>
    <p:extLst>
      <p:ext uri="{BB962C8B-B14F-4D97-AF65-F5344CB8AC3E}">
        <p14:creationId xmlns:p14="http://schemas.microsoft.com/office/powerpoint/2010/main" val="40489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E7C5-2D59-174C-BEE6-E9B08D0DF0D2}"/>
              </a:ext>
            </a:extLst>
          </p:cNvPr>
          <p:cNvSpPr>
            <a:spLocks noGrp="1"/>
          </p:cNvSpPr>
          <p:nvPr>
            <p:ph type="ctrTitle"/>
          </p:nvPr>
        </p:nvSpPr>
        <p:spPr>
          <a:xfrm>
            <a:off x="1524000" y="384313"/>
            <a:ext cx="9144000" cy="823842"/>
          </a:xfrm>
        </p:spPr>
        <p:txBody>
          <a:bodyPr>
            <a:normAutofit/>
          </a:bodyPr>
          <a:lstStyle/>
          <a:p>
            <a:r>
              <a:rPr lang="en-US" sz="4800" b="1" dirty="0">
                <a:latin typeface="Equity A" pitchFamily="2" charset="0"/>
              </a:rPr>
              <a:t>Textual Confirmation</a:t>
            </a:r>
          </a:p>
        </p:txBody>
      </p:sp>
      <p:sp>
        <p:nvSpPr>
          <p:cNvPr id="3" name="Subtitle 2">
            <a:extLst>
              <a:ext uri="{FF2B5EF4-FFF2-40B4-BE49-F238E27FC236}">
                <a16:creationId xmlns:a16="http://schemas.microsoft.com/office/drawing/2014/main" id="{E9F9243F-9196-59DB-728D-94D8DAD43ABF}"/>
              </a:ext>
            </a:extLst>
          </p:cNvPr>
          <p:cNvSpPr>
            <a:spLocks noGrp="1"/>
          </p:cNvSpPr>
          <p:nvPr>
            <p:ph type="subTitle" idx="1"/>
          </p:nvPr>
        </p:nvSpPr>
        <p:spPr>
          <a:xfrm>
            <a:off x="424069" y="1484244"/>
            <a:ext cx="11343862" cy="5373756"/>
          </a:xfrm>
        </p:spPr>
        <p:txBody>
          <a:bodyPr>
            <a:normAutofit/>
          </a:bodyPr>
          <a:lstStyle/>
          <a:p>
            <a:pPr marL="457200" indent="-457200" algn="l">
              <a:buFont typeface="Arial" panose="020B0604020202020204" pitchFamily="34" charset="0"/>
              <a:buChar char="•"/>
            </a:pPr>
            <a:r>
              <a:rPr lang="en-US" sz="3200" dirty="0">
                <a:latin typeface="Equity A" pitchFamily="2" charset="0"/>
              </a:rPr>
              <a:t>This reading of § 50 is further supported by considering it within its larger context </a:t>
            </a:r>
            <a:r>
              <a:rPr lang="en-US" sz="3200" i="1" dirty="0">
                <a:latin typeface="Equity A" pitchFamily="2" charset="0"/>
              </a:rPr>
              <a:t>II</a:t>
            </a:r>
            <a:endParaRPr lang="en-US" sz="3200" dirty="0">
              <a:latin typeface="Equity A" pitchFamily="2" charset="0"/>
            </a:endParaRPr>
          </a:p>
          <a:p>
            <a:pPr marL="914400" lvl="1" indent="-457200" algn="l">
              <a:buFont typeface="Arial" panose="020B0604020202020204" pitchFamily="34" charset="0"/>
              <a:buChar char="•"/>
            </a:pPr>
            <a:r>
              <a:rPr lang="en-US" sz="2800" dirty="0">
                <a:latin typeface="Equity A" pitchFamily="2" charset="0"/>
              </a:rPr>
              <a:t>Locke on the transition from </a:t>
            </a:r>
            <a:r>
              <a:rPr lang="en-US" sz="2800" dirty="0" err="1">
                <a:latin typeface="Equity A" pitchFamily="2" charset="0"/>
              </a:rPr>
              <a:t>SoN</a:t>
            </a:r>
            <a:r>
              <a:rPr lang="en-US" sz="2800" dirty="0">
                <a:latin typeface="Equity A" pitchFamily="2" charset="0"/>
              </a:rPr>
              <a:t> to civil/political society</a:t>
            </a:r>
          </a:p>
          <a:p>
            <a:pPr marL="914400" lvl="1" indent="-457200" algn="l">
              <a:buFont typeface="Arial" panose="020B0604020202020204" pitchFamily="34" charset="0"/>
              <a:buChar char="•"/>
            </a:pPr>
            <a:r>
              <a:rPr lang="en-US" sz="2800" dirty="0">
                <a:latin typeface="Equity A" pitchFamily="2" charset="0"/>
              </a:rPr>
              <a:t>Locke on the limited scope of tacit agreements</a:t>
            </a:r>
          </a:p>
        </p:txBody>
      </p:sp>
      <p:sp>
        <p:nvSpPr>
          <p:cNvPr id="4" name="TextBox 3">
            <a:extLst>
              <a:ext uri="{FF2B5EF4-FFF2-40B4-BE49-F238E27FC236}">
                <a16:creationId xmlns:a16="http://schemas.microsoft.com/office/drawing/2014/main" id="{BAB3002C-F349-DF90-E21D-7743F17E1BD8}"/>
              </a:ext>
            </a:extLst>
          </p:cNvPr>
          <p:cNvSpPr txBox="1"/>
          <p:nvPr/>
        </p:nvSpPr>
        <p:spPr>
          <a:xfrm>
            <a:off x="4515730" y="4360985"/>
            <a:ext cx="2588455" cy="369332"/>
          </a:xfrm>
          <a:prstGeom prst="rect">
            <a:avLst/>
          </a:prstGeom>
          <a:noFill/>
        </p:spPr>
        <p:txBody>
          <a:bodyPr wrap="square" rtlCol="0">
            <a:spAutoFit/>
          </a:bodyPr>
          <a:lstStyle/>
          <a:p>
            <a:pPr algn="ctr"/>
            <a:endParaRPr lang="en-US" dirty="0">
              <a:latin typeface="Equity A" pitchFamily="2" charset="0"/>
            </a:endParaRPr>
          </a:p>
        </p:txBody>
      </p:sp>
    </p:spTree>
    <p:extLst>
      <p:ext uri="{BB962C8B-B14F-4D97-AF65-F5344CB8AC3E}">
        <p14:creationId xmlns:p14="http://schemas.microsoft.com/office/powerpoint/2010/main" val="22969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E7C5-2D59-174C-BEE6-E9B08D0DF0D2}"/>
              </a:ext>
            </a:extLst>
          </p:cNvPr>
          <p:cNvSpPr>
            <a:spLocks noGrp="1"/>
          </p:cNvSpPr>
          <p:nvPr>
            <p:ph type="ctrTitle"/>
          </p:nvPr>
        </p:nvSpPr>
        <p:spPr>
          <a:xfrm>
            <a:off x="1524000" y="384313"/>
            <a:ext cx="9144000" cy="823842"/>
          </a:xfrm>
        </p:spPr>
        <p:txBody>
          <a:bodyPr>
            <a:normAutofit/>
          </a:bodyPr>
          <a:lstStyle/>
          <a:p>
            <a:r>
              <a:rPr lang="en-US" sz="4800" b="1" dirty="0">
                <a:latin typeface="Equity A" pitchFamily="2" charset="0"/>
              </a:rPr>
              <a:t>Society and Government</a:t>
            </a:r>
          </a:p>
        </p:txBody>
      </p:sp>
      <p:sp>
        <p:nvSpPr>
          <p:cNvPr id="3" name="Subtitle 2">
            <a:extLst>
              <a:ext uri="{FF2B5EF4-FFF2-40B4-BE49-F238E27FC236}">
                <a16:creationId xmlns:a16="http://schemas.microsoft.com/office/drawing/2014/main" id="{E9F9243F-9196-59DB-728D-94D8DAD43ABF}"/>
              </a:ext>
            </a:extLst>
          </p:cNvPr>
          <p:cNvSpPr>
            <a:spLocks noGrp="1"/>
          </p:cNvSpPr>
          <p:nvPr>
            <p:ph type="subTitle" idx="1"/>
          </p:nvPr>
        </p:nvSpPr>
        <p:spPr>
          <a:xfrm>
            <a:off x="424069" y="1484244"/>
            <a:ext cx="11343862" cy="5373756"/>
          </a:xfrm>
        </p:spPr>
        <p:txBody>
          <a:bodyPr>
            <a:normAutofit lnSpcReduction="10000"/>
          </a:bodyPr>
          <a:lstStyle/>
          <a:p>
            <a:pPr marL="457200" indent="-457200" algn="l">
              <a:buFont typeface="Arial" panose="020B0604020202020204" pitchFamily="34" charset="0"/>
              <a:buChar char="•"/>
            </a:pPr>
            <a:r>
              <a:rPr lang="en-US" sz="3200" dirty="0">
                <a:latin typeface="Equity A" pitchFamily="2" charset="0"/>
              </a:rPr>
              <a:t>Transition to political/civil society changes our duties to one another: we trade our "natural" liberty "to be free from any superior power") for "a liberty to follow [our] own will in all things, where the [law] prescribes not" § 22 </a:t>
            </a:r>
          </a:p>
          <a:p>
            <a:pPr marL="457200" indent="-457200" algn="l">
              <a:buFont typeface="Arial" panose="020B0604020202020204" pitchFamily="34" charset="0"/>
              <a:buChar char="•"/>
            </a:pPr>
            <a:r>
              <a:rPr lang="en-US" sz="3100" dirty="0">
                <a:latin typeface="Equity A" pitchFamily="2" charset="0"/>
              </a:rPr>
              <a:t>Mention of this transition at end of </a:t>
            </a:r>
            <a:r>
              <a:rPr lang="en-US" sz="3100" i="1" dirty="0" err="1">
                <a:latin typeface="Equity A" pitchFamily="2" charset="0"/>
              </a:rPr>
              <a:t>Of</a:t>
            </a:r>
            <a:r>
              <a:rPr lang="en-US" sz="3100" i="1" dirty="0">
                <a:latin typeface="Equity A" pitchFamily="2" charset="0"/>
              </a:rPr>
              <a:t> Property </a:t>
            </a:r>
            <a:r>
              <a:rPr lang="en-US" sz="3100" dirty="0">
                <a:latin typeface="Equity A" pitchFamily="2" charset="0"/>
              </a:rPr>
              <a:t>foreshadows next three chapters, about the transition from the "conjugal" societies (</a:t>
            </a:r>
            <a:r>
              <a:rPr lang="en-US" sz="3100" dirty="0" err="1">
                <a:latin typeface="Equity A" pitchFamily="2" charset="0"/>
              </a:rPr>
              <a:t>ie</a:t>
            </a:r>
            <a:r>
              <a:rPr lang="en-US" sz="3100" dirty="0">
                <a:latin typeface="Equity A" pitchFamily="2" charset="0"/>
              </a:rPr>
              <a:t> families) in </a:t>
            </a:r>
            <a:r>
              <a:rPr lang="en-US" sz="3100" dirty="0" err="1">
                <a:latin typeface="Equity A" pitchFamily="2" charset="0"/>
              </a:rPr>
              <a:t>SoN</a:t>
            </a:r>
            <a:r>
              <a:rPr lang="en-US" sz="3100" dirty="0">
                <a:latin typeface="Equity A" pitchFamily="2" charset="0"/>
              </a:rPr>
              <a:t> to political/civil society (§ 97: "one body politic under one government") </a:t>
            </a:r>
          </a:p>
          <a:p>
            <a:pPr marL="457200" indent="-457200" algn="l">
              <a:buFont typeface="Arial" panose="020B0604020202020204" pitchFamily="34" charset="0"/>
              <a:buChar char="•"/>
            </a:pPr>
            <a:r>
              <a:rPr lang="en-US" sz="3200" dirty="0">
                <a:latin typeface="Equity A" pitchFamily="2" charset="0"/>
              </a:rPr>
              <a:t>And clear from context that Locke uses "society" throughout </a:t>
            </a:r>
            <a:r>
              <a:rPr lang="en-US" sz="3200" i="1" dirty="0">
                <a:latin typeface="Equity A" pitchFamily="2" charset="0"/>
              </a:rPr>
              <a:t>Of Property</a:t>
            </a:r>
            <a:r>
              <a:rPr lang="en-US" sz="3200" dirty="0">
                <a:latin typeface="Equity A" pitchFamily="2" charset="0"/>
              </a:rPr>
              <a:t> to refer to latter § §  38, 45</a:t>
            </a:r>
          </a:p>
          <a:p>
            <a:pPr marL="457200" indent="-457200" algn="l">
              <a:buFont typeface="Arial" panose="020B0604020202020204" pitchFamily="34" charset="0"/>
              <a:buChar char="•"/>
            </a:pPr>
            <a:r>
              <a:rPr lang="en-US" sz="3200" dirty="0">
                <a:latin typeface="Equity A" pitchFamily="2" charset="0"/>
              </a:rPr>
              <a:t>So it makes sense that Locke’s reference to transition in § 50 would signal a major change in obligations</a:t>
            </a:r>
          </a:p>
        </p:txBody>
      </p:sp>
      <p:sp>
        <p:nvSpPr>
          <p:cNvPr id="4" name="TextBox 3">
            <a:extLst>
              <a:ext uri="{FF2B5EF4-FFF2-40B4-BE49-F238E27FC236}">
                <a16:creationId xmlns:a16="http://schemas.microsoft.com/office/drawing/2014/main" id="{BAB3002C-F349-DF90-E21D-7743F17E1BD8}"/>
              </a:ext>
            </a:extLst>
          </p:cNvPr>
          <p:cNvSpPr txBox="1"/>
          <p:nvPr/>
        </p:nvSpPr>
        <p:spPr>
          <a:xfrm>
            <a:off x="4515730" y="4360985"/>
            <a:ext cx="2588455" cy="369332"/>
          </a:xfrm>
          <a:prstGeom prst="rect">
            <a:avLst/>
          </a:prstGeom>
          <a:noFill/>
        </p:spPr>
        <p:txBody>
          <a:bodyPr wrap="square" rtlCol="0">
            <a:spAutoFit/>
          </a:bodyPr>
          <a:lstStyle/>
          <a:p>
            <a:pPr algn="ctr"/>
            <a:endParaRPr lang="en-US" dirty="0">
              <a:latin typeface="Equity A" pitchFamily="2" charset="0"/>
            </a:endParaRPr>
          </a:p>
        </p:txBody>
      </p:sp>
    </p:spTree>
    <p:extLst>
      <p:ext uri="{BB962C8B-B14F-4D97-AF65-F5344CB8AC3E}">
        <p14:creationId xmlns:p14="http://schemas.microsoft.com/office/powerpoint/2010/main" val="1671138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E7C5-2D59-174C-BEE6-E9B08D0DF0D2}"/>
              </a:ext>
            </a:extLst>
          </p:cNvPr>
          <p:cNvSpPr>
            <a:spLocks noGrp="1"/>
          </p:cNvSpPr>
          <p:nvPr>
            <p:ph type="ctrTitle"/>
          </p:nvPr>
        </p:nvSpPr>
        <p:spPr>
          <a:xfrm>
            <a:off x="1524000" y="384313"/>
            <a:ext cx="9144000" cy="823842"/>
          </a:xfrm>
        </p:spPr>
        <p:txBody>
          <a:bodyPr>
            <a:normAutofit/>
          </a:bodyPr>
          <a:lstStyle/>
          <a:p>
            <a:r>
              <a:rPr lang="en-US" sz="4800" b="1" dirty="0">
                <a:latin typeface="Equity A" pitchFamily="2" charset="0"/>
              </a:rPr>
              <a:t>Tacit Agreements</a:t>
            </a:r>
          </a:p>
        </p:txBody>
      </p:sp>
      <p:sp>
        <p:nvSpPr>
          <p:cNvPr id="3" name="Subtitle 2">
            <a:extLst>
              <a:ext uri="{FF2B5EF4-FFF2-40B4-BE49-F238E27FC236}">
                <a16:creationId xmlns:a16="http://schemas.microsoft.com/office/drawing/2014/main" id="{E9F9243F-9196-59DB-728D-94D8DAD43ABF}"/>
              </a:ext>
            </a:extLst>
          </p:cNvPr>
          <p:cNvSpPr>
            <a:spLocks noGrp="1"/>
          </p:cNvSpPr>
          <p:nvPr>
            <p:ph type="subTitle" idx="1"/>
          </p:nvPr>
        </p:nvSpPr>
        <p:spPr>
          <a:xfrm>
            <a:off x="424069" y="1535045"/>
            <a:ext cx="11343862" cy="5064538"/>
          </a:xfrm>
        </p:spPr>
        <p:txBody>
          <a:bodyPr>
            <a:normAutofit fontScale="92500"/>
          </a:bodyPr>
          <a:lstStyle/>
          <a:p>
            <a:pPr marL="457200" indent="-457200" algn="l">
              <a:buFont typeface="Arial" panose="020B0604020202020204" pitchFamily="34" charset="0"/>
              <a:buChar char="•"/>
            </a:pPr>
            <a:r>
              <a:rPr lang="en-US" sz="3200" dirty="0">
                <a:latin typeface="Equity A" pitchFamily="2" charset="0"/>
              </a:rPr>
              <a:t>Locke stresses limited force of tacit agreements—</a:t>
            </a:r>
          </a:p>
          <a:p>
            <a:pPr marL="914400" lvl="1" indent="-457200" algn="l">
              <a:buFont typeface="Arial" panose="020B0604020202020204" pitchFamily="34" charset="0"/>
              <a:buChar char="•"/>
            </a:pPr>
            <a:r>
              <a:rPr lang="en-US" sz="2800" dirty="0">
                <a:latin typeface="Equity A" pitchFamily="2" charset="0"/>
              </a:rPr>
              <a:t>Only express agreement to be a member of a society can make a person a "perfect member" of a society: i.e. "a perpetual subject" of it – one who’s "perpetually and indispensably obliged to be, and remain unalterably a subject to it, and can never be again in the liberty of the state of nature." Tacit agreement – "submitting to the laws of any country, living quietly, and enjoying privileges and protection under them" – doesn’t § §  119-22</a:t>
            </a:r>
          </a:p>
          <a:p>
            <a:pPr marL="457200" indent="-457200" algn="l">
              <a:buFont typeface="Arial" panose="020B0604020202020204" pitchFamily="34" charset="0"/>
              <a:buChar char="•"/>
            </a:pPr>
            <a:r>
              <a:rPr lang="en-US" sz="3200" dirty="0">
                <a:latin typeface="Equity A" pitchFamily="2" charset="0"/>
              </a:rPr>
              <a:t>This point is crucial to Locke’s criticism of appeals to historical practices to defend royal prerogative: because people didn’t expressly agree to it, they aren’t barred from limiting § §  164-65</a:t>
            </a:r>
          </a:p>
          <a:p>
            <a:pPr marL="457200" indent="-457200" algn="l">
              <a:buFont typeface="Arial" panose="020B0604020202020204" pitchFamily="34" charset="0"/>
              <a:buChar char="•"/>
            </a:pPr>
            <a:r>
              <a:rPr lang="en-US" sz="3200" dirty="0">
                <a:latin typeface="Equity A" pitchFamily="2" charset="0"/>
              </a:rPr>
              <a:t>Analogously, acquiescence in </a:t>
            </a:r>
            <a:r>
              <a:rPr lang="en-US" sz="3200" dirty="0" err="1">
                <a:latin typeface="Equity A" pitchFamily="2" charset="0"/>
              </a:rPr>
              <a:t>SoN</a:t>
            </a:r>
            <a:r>
              <a:rPr lang="en-US" sz="3200" dirty="0">
                <a:latin typeface="Equity A" pitchFamily="2" charset="0"/>
              </a:rPr>
              <a:t> to forfeit enforcement of provisos doesn’t prohibit a society from reinstate their enforcement</a:t>
            </a:r>
          </a:p>
        </p:txBody>
      </p:sp>
      <p:sp>
        <p:nvSpPr>
          <p:cNvPr id="4" name="TextBox 3">
            <a:extLst>
              <a:ext uri="{FF2B5EF4-FFF2-40B4-BE49-F238E27FC236}">
                <a16:creationId xmlns:a16="http://schemas.microsoft.com/office/drawing/2014/main" id="{BAB3002C-F349-DF90-E21D-7743F17E1BD8}"/>
              </a:ext>
            </a:extLst>
          </p:cNvPr>
          <p:cNvSpPr txBox="1"/>
          <p:nvPr/>
        </p:nvSpPr>
        <p:spPr>
          <a:xfrm>
            <a:off x="4515730" y="4360985"/>
            <a:ext cx="2588455" cy="369332"/>
          </a:xfrm>
          <a:prstGeom prst="rect">
            <a:avLst/>
          </a:prstGeom>
          <a:noFill/>
        </p:spPr>
        <p:txBody>
          <a:bodyPr wrap="square" rtlCol="0">
            <a:spAutoFit/>
          </a:bodyPr>
          <a:lstStyle/>
          <a:p>
            <a:pPr algn="ctr"/>
            <a:endParaRPr lang="en-US" dirty="0">
              <a:latin typeface="Equity A" pitchFamily="2" charset="0"/>
            </a:endParaRPr>
          </a:p>
        </p:txBody>
      </p:sp>
    </p:spTree>
    <p:extLst>
      <p:ext uri="{BB962C8B-B14F-4D97-AF65-F5344CB8AC3E}">
        <p14:creationId xmlns:p14="http://schemas.microsoft.com/office/powerpoint/2010/main" val="61077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2954</TotalTime>
  <Words>2055</Words>
  <Application>Microsoft Office PowerPoint</Application>
  <PresentationFormat>Widescreen</PresentationFormat>
  <Paragraphs>117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Equity A</vt:lpstr>
      <vt:lpstr>Equity A Caps</vt:lpstr>
      <vt:lpstr>Office Theme</vt:lpstr>
      <vt:lpstr>Locke’s Egalitarian Libertarian Theory of Distributive Justice</vt:lpstr>
      <vt:lpstr>Introduction</vt:lpstr>
      <vt:lpstr>"Of Property"</vt:lpstr>
      <vt:lpstr>§ 50</vt:lpstr>
      <vt:lpstr>Layman on § 50 </vt:lpstr>
      <vt:lpstr>Rereading § 50 </vt:lpstr>
      <vt:lpstr>Textual Confirmation</vt:lpstr>
      <vt:lpstr>Society and Government</vt:lpstr>
      <vt:lpstr>Tacit Agreements</vt:lpstr>
      <vt:lpstr>Beyond Left &amp; Right</vt:lpstr>
      <vt:lpstr>Locke as Egalitarian and Libertarian</vt:lpstr>
      <vt:lpstr>“Of Property” on Land Policy</vt:lpstr>
      <vt:lpstr>Locke Elsewhere on Land Policy</vt:lpstr>
      <vt:lpstr>Parallels to Samuel von Pufendorf</vt:lpstr>
      <vt:lpstr>References p. 1</vt:lpstr>
      <vt:lpstr>References p.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Locke’s Egalitarian Libertarian Theory of Distributive Justice</dc:title>
  <dc:creator>Christopher Boom</dc:creator>
  <cp:lastModifiedBy>Christopher Boom</cp:lastModifiedBy>
  <cp:revision>275</cp:revision>
  <dcterms:created xsi:type="dcterms:W3CDTF">2022-10-28T17:09:44Z</dcterms:created>
  <dcterms:modified xsi:type="dcterms:W3CDTF">2022-11-03T03:49:42Z</dcterms:modified>
</cp:coreProperties>
</file>